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83" r:id="rId6"/>
    <p:sldId id="302" r:id="rId7"/>
    <p:sldId id="260" r:id="rId8"/>
    <p:sldId id="284" r:id="rId9"/>
    <p:sldId id="298" r:id="rId10"/>
    <p:sldId id="285" r:id="rId11"/>
    <p:sldId id="286" r:id="rId12"/>
    <p:sldId id="299" r:id="rId13"/>
    <p:sldId id="287" r:id="rId14"/>
    <p:sldId id="288" r:id="rId15"/>
    <p:sldId id="300" r:id="rId16"/>
    <p:sldId id="301" r:id="rId17"/>
    <p:sldId id="289" r:id="rId18"/>
    <p:sldId id="290" r:id="rId19"/>
    <p:sldId id="291" r:id="rId20"/>
    <p:sldId id="297" r:id="rId21"/>
    <p:sldId id="292" r:id="rId22"/>
    <p:sldId id="293" r:id="rId23"/>
    <p:sldId id="294" r:id="rId24"/>
    <p:sldId id="303" r:id="rId25"/>
    <p:sldId id="295" r:id="rId26"/>
    <p:sldId id="296" r:id="rId27"/>
    <p:sldId id="268"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770"/>
    <p:restoredTop sz="94560"/>
  </p:normalViewPr>
  <p:slideViewPr>
    <p:cSldViewPr snapToGrid="0">
      <p:cViewPr varScale="1">
        <p:scale>
          <a:sx n="84" d="100"/>
          <a:sy n="84" d="100"/>
        </p:scale>
        <p:origin x="-24" y="5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58B034-8381-9706-80E1-BF0AA9AB7491}"/>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E1425DC0-1CD2-9905-C7BD-FDFA15F035A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6B8FB288-9071-FA74-0C4D-85E0956C4064}"/>
              </a:ext>
            </a:extLst>
          </p:cNvPr>
          <p:cNvSpPr>
            <a:spLocks noGrp="1"/>
          </p:cNvSpPr>
          <p:nvPr>
            <p:ph type="dt" sz="half" idx="10"/>
          </p:nvPr>
        </p:nvSpPr>
        <p:spPr/>
        <p:txBody>
          <a:bodyPr/>
          <a:lstStyle/>
          <a:p>
            <a:fld id="{FF5DB85B-04AC-A14F-B7AB-F8259D43B32D}" type="datetimeFigureOut">
              <a:rPr lang="en-US" smtClean="0"/>
              <a:t>12/13/23</a:t>
            </a:fld>
            <a:endParaRPr lang="en-US"/>
          </a:p>
        </p:txBody>
      </p:sp>
      <p:sp>
        <p:nvSpPr>
          <p:cNvPr id="5" name="Footer Placeholder 4">
            <a:extLst>
              <a:ext uri="{FF2B5EF4-FFF2-40B4-BE49-F238E27FC236}">
                <a16:creationId xmlns:a16="http://schemas.microsoft.com/office/drawing/2014/main" id="{78D09B55-8334-42E6-BFFF-87664490D44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FD695A5-1AF7-79E8-8F2A-6C3607D0CD34}"/>
              </a:ext>
            </a:extLst>
          </p:cNvPr>
          <p:cNvSpPr>
            <a:spLocks noGrp="1"/>
          </p:cNvSpPr>
          <p:nvPr>
            <p:ph type="sldNum" sz="quarter" idx="12"/>
          </p:nvPr>
        </p:nvSpPr>
        <p:spPr/>
        <p:txBody>
          <a:bodyPr/>
          <a:lstStyle/>
          <a:p>
            <a:fld id="{5FD07163-FCA1-A949-8368-1AF45A742C0C}" type="slidenum">
              <a:rPr lang="en-US" smtClean="0"/>
              <a:t>‹#›</a:t>
            </a:fld>
            <a:endParaRPr lang="en-US"/>
          </a:p>
        </p:txBody>
      </p:sp>
    </p:spTree>
    <p:extLst>
      <p:ext uri="{BB962C8B-B14F-4D97-AF65-F5344CB8AC3E}">
        <p14:creationId xmlns:p14="http://schemas.microsoft.com/office/powerpoint/2010/main" val="36317940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2538F7-5D6B-2344-C6EA-B08A5874A486}"/>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4AD02370-5DEE-0F6C-A502-FA6D3E8C115F}"/>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85220D98-DD11-37DB-1AE3-4C05D0BF15AB}"/>
              </a:ext>
            </a:extLst>
          </p:cNvPr>
          <p:cNvSpPr>
            <a:spLocks noGrp="1"/>
          </p:cNvSpPr>
          <p:nvPr>
            <p:ph type="dt" sz="half" idx="10"/>
          </p:nvPr>
        </p:nvSpPr>
        <p:spPr/>
        <p:txBody>
          <a:bodyPr/>
          <a:lstStyle/>
          <a:p>
            <a:fld id="{FF5DB85B-04AC-A14F-B7AB-F8259D43B32D}" type="datetimeFigureOut">
              <a:rPr lang="en-US" smtClean="0"/>
              <a:t>12/13/23</a:t>
            </a:fld>
            <a:endParaRPr lang="en-US"/>
          </a:p>
        </p:txBody>
      </p:sp>
      <p:sp>
        <p:nvSpPr>
          <p:cNvPr id="5" name="Footer Placeholder 4">
            <a:extLst>
              <a:ext uri="{FF2B5EF4-FFF2-40B4-BE49-F238E27FC236}">
                <a16:creationId xmlns:a16="http://schemas.microsoft.com/office/drawing/2014/main" id="{257F828C-F48F-DD82-1235-A1FCAEF205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F7C0061-0D7A-090A-7427-5996A03638DB}"/>
              </a:ext>
            </a:extLst>
          </p:cNvPr>
          <p:cNvSpPr>
            <a:spLocks noGrp="1"/>
          </p:cNvSpPr>
          <p:nvPr>
            <p:ph type="sldNum" sz="quarter" idx="12"/>
          </p:nvPr>
        </p:nvSpPr>
        <p:spPr/>
        <p:txBody>
          <a:bodyPr/>
          <a:lstStyle/>
          <a:p>
            <a:fld id="{5FD07163-FCA1-A949-8368-1AF45A742C0C}" type="slidenum">
              <a:rPr lang="en-US" smtClean="0"/>
              <a:t>‹#›</a:t>
            </a:fld>
            <a:endParaRPr lang="en-US"/>
          </a:p>
        </p:txBody>
      </p:sp>
    </p:spTree>
    <p:extLst>
      <p:ext uri="{BB962C8B-B14F-4D97-AF65-F5344CB8AC3E}">
        <p14:creationId xmlns:p14="http://schemas.microsoft.com/office/powerpoint/2010/main" val="13873179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708564A-28F1-09B7-F9AD-B76519739F27}"/>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71DC913F-2696-8401-FEA6-B267AE6F7487}"/>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A68170E6-2C17-9D74-F2D5-7BBCBFAA89E6}"/>
              </a:ext>
            </a:extLst>
          </p:cNvPr>
          <p:cNvSpPr>
            <a:spLocks noGrp="1"/>
          </p:cNvSpPr>
          <p:nvPr>
            <p:ph type="dt" sz="half" idx="10"/>
          </p:nvPr>
        </p:nvSpPr>
        <p:spPr/>
        <p:txBody>
          <a:bodyPr/>
          <a:lstStyle/>
          <a:p>
            <a:fld id="{FF5DB85B-04AC-A14F-B7AB-F8259D43B32D}" type="datetimeFigureOut">
              <a:rPr lang="en-US" smtClean="0"/>
              <a:t>12/13/23</a:t>
            </a:fld>
            <a:endParaRPr lang="en-US"/>
          </a:p>
        </p:txBody>
      </p:sp>
      <p:sp>
        <p:nvSpPr>
          <p:cNvPr id="5" name="Footer Placeholder 4">
            <a:extLst>
              <a:ext uri="{FF2B5EF4-FFF2-40B4-BE49-F238E27FC236}">
                <a16:creationId xmlns:a16="http://schemas.microsoft.com/office/drawing/2014/main" id="{FB21A788-3A02-6825-5610-5264A776B5C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1434980-B7C4-1342-661E-6F765ED7A562}"/>
              </a:ext>
            </a:extLst>
          </p:cNvPr>
          <p:cNvSpPr>
            <a:spLocks noGrp="1"/>
          </p:cNvSpPr>
          <p:nvPr>
            <p:ph type="sldNum" sz="quarter" idx="12"/>
          </p:nvPr>
        </p:nvSpPr>
        <p:spPr/>
        <p:txBody>
          <a:bodyPr/>
          <a:lstStyle/>
          <a:p>
            <a:fld id="{5FD07163-FCA1-A949-8368-1AF45A742C0C}" type="slidenum">
              <a:rPr lang="en-US" smtClean="0"/>
              <a:t>‹#›</a:t>
            </a:fld>
            <a:endParaRPr lang="en-US"/>
          </a:p>
        </p:txBody>
      </p:sp>
    </p:spTree>
    <p:extLst>
      <p:ext uri="{BB962C8B-B14F-4D97-AF65-F5344CB8AC3E}">
        <p14:creationId xmlns:p14="http://schemas.microsoft.com/office/powerpoint/2010/main" val="30467766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A0E359-E057-49FF-2EA3-D28DACF760EB}"/>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EA575906-78C6-9C41-A658-0CCD105BC636}"/>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738C61F8-9869-8F4D-4317-FA4F31C9526C}"/>
              </a:ext>
            </a:extLst>
          </p:cNvPr>
          <p:cNvSpPr>
            <a:spLocks noGrp="1"/>
          </p:cNvSpPr>
          <p:nvPr>
            <p:ph type="dt" sz="half" idx="10"/>
          </p:nvPr>
        </p:nvSpPr>
        <p:spPr/>
        <p:txBody>
          <a:bodyPr/>
          <a:lstStyle/>
          <a:p>
            <a:fld id="{FF5DB85B-04AC-A14F-B7AB-F8259D43B32D}" type="datetimeFigureOut">
              <a:rPr lang="en-US" smtClean="0"/>
              <a:t>12/13/23</a:t>
            </a:fld>
            <a:endParaRPr lang="en-US"/>
          </a:p>
        </p:txBody>
      </p:sp>
      <p:sp>
        <p:nvSpPr>
          <p:cNvPr id="5" name="Footer Placeholder 4">
            <a:extLst>
              <a:ext uri="{FF2B5EF4-FFF2-40B4-BE49-F238E27FC236}">
                <a16:creationId xmlns:a16="http://schemas.microsoft.com/office/drawing/2014/main" id="{408A743F-1C67-A9C7-F109-1042FFA864E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E201702-8FF3-B138-EAA1-B496C2ABEF70}"/>
              </a:ext>
            </a:extLst>
          </p:cNvPr>
          <p:cNvSpPr>
            <a:spLocks noGrp="1"/>
          </p:cNvSpPr>
          <p:nvPr>
            <p:ph type="sldNum" sz="quarter" idx="12"/>
          </p:nvPr>
        </p:nvSpPr>
        <p:spPr/>
        <p:txBody>
          <a:bodyPr/>
          <a:lstStyle/>
          <a:p>
            <a:fld id="{5FD07163-FCA1-A949-8368-1AF45A742C0C}" type="slidenum">
              <a:rPr lang="en-US" smtClean="0"/>
              <a:t>‹#›</a:t>
            </a:fld>
            <a:endParaRPr lang="en-US"/>
          </a:p>
        </p:txBody>
      </p:sp>
    </p:spTree>
    <p:extLst>
      <p:ext uri="{BB962C8B-B14F-4D97-AF65-F5344CB8AC3E}">
        <p14:creationId xmlns:p14="http://schemas.microsoft.com/office/powerpoint/2010/main" val="41709859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3A5D7-2C43-B83A-CECD-E94914AF8E7A}"/>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2964ECB2-4D1C-A556-3E99-08B32EA0FDB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EA4A982E-4C1C-F655-8235-83B6BE9546F0}"/>
              </a:ext>
            </a:extLst>
          </p:cNvPr>
          <p:cNvSpPr>
            <a:spLocks noGrp="1"/>
          </p:cNvSpPr>
          <p:nvPr>
            <p:ph type="dt" sz="half" idx="10"/>
          </p:nvPr>
        </p:nvSpPr>
        <p:spPr/>
        <p:txBody>
          <a:bodyPr/>
          <a:lstStyle/>
          <a:p>
            <a:fld id="{FF5DB85B-04AC-A14F-B7AB-F8259D43B32D}" type="datetimeFigureOut">
              <a:rPr lang="en-US" smtClean="0"/>
              <a:t>12/13/23</a:t>
            </a:fld>
            <a:endParaRPr lang="en-US"/>
          </a:p>
        </p:txBody>
      </p:sp>
      <p:sp>
        <p:nvSpPr>
          <p:cNvPr id="5" name="Footer Placeholder 4">
            <a:extLst>
              <a:ext uri="{FF2B5EF4-FFF2-40B4-BE49-F238E27FC236}">
                <a16:creationId xmlns:a16="http://schemas.microsoft.com/office/drawing/2014/main" id="{68D56323-A37D-9B3A-2442-A63AB09EC88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ADD27DB-ED80-B9CC-61DE-3CE16443E764}"/>
              </a:ext>
            </a:extLst>
          </p:cNvPr>
          <p:cNvSpPr>
            <a:spLocks noGrp="1"/>
          </p:cNvSpPr>
          <p:nvPr>
            <p:ph type="sldNum" sz="quarter" idx="12"/>
          </p:nvPr>
        </p:nvSpPr>
        <p:spPr/>
        <p:txBody>
          <a:bodyPr/>
          <a:lstStyle/>
          <a:p>
            <a:fld id="{5FD07163-FCA1-A949-8368-1AF45A742C0C}" type="slidenum">
              <a:rPr lang="en-US" smtClean="0"/>
              <a:t>‹#›</a:t>
            </a:fld>
            <a:endParaRPr lang="en-US"/>
          </a:p>
        </p:txBody>
      </p:sp>
    </p:spTree>
    <p:extLst>
      <p:ext uri="{BB962C8B-B14F-4D97-AF65-F5344CB8AC3E}">
        <p14:creationId xmlns:p14="http://schemas.microsoft.com/office/powerpoint/2010/main" val="19785466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CE5159-9BA9-148C-4EAC-717C1150BF1C}"/>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B07F77E0-6E0D-D53A-53AB-BDC8B50E8533}"/>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F901B7F5-A147-BDEE-9D39-ED91A68C466A}"/>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97007631-FA30-BAD5-6293-72095694CA05}"/>
              </a:ext>
            </a:extLst>
          </p:cNvPr>
          <p:cNvSpPr>
            <a:spLocks noGrp="1"/>
          </p:cNvSpPr>
          <p:nvPr>
            <p:ph type="dt" sz="half" idx="10"/>
          </p:nvPr>
        </p:nvSpPr>
        <p:spPr/>
        <p:txBody>
          <a:bodyPr/>
          <a:lstStyle/>
          <a:p>
            <a:fld id="{FF5DB85B-04AC-A14F-B7AB-F8259D43B32D}" type="datetimeFigureOut">
              <a:rPr lang="en-US" smtClean="0"/>
              <a:t>12/13/23</a:t>
            </a:fld>
            <a:endParaRPr lang="en-US"/>
          </a:p>
        </p:txBody>
      </p:sp>
      <p:sp>
        <p:nvSpPr>
          <p:cNvPr id="6" name="Footer Placeholder 5">
            <a:extLst>
              <a:ext uri="{FF2B5EF4-FFF2-40B4-BE49-F238E27FC236}">
                <a16:creationId xmlns:a16="http://schemas.microsoft.com/office/drawing/2014/main" id="{BE2D8EB3-FAF2-C6E6-3A57-8D4149C74D7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85AD4A2-A2BF-8AB0-C9B0-1DEBEE8B78E5}"/>
              </a:ext>
            </a:extLst>
          </p:cNvPr>
          <p:cNvSpPr>
            <a:spLocks noGrp="1"/>
          </p:cNvSpPr>
          <p:nvPr>
            <p:ph type="sldNum" sz="quarter" idx="12"/>
          </p:nvPr>
        </p:nvSpPr>
        <p:spPr/>
        <p:txBody>
          <a:bodyPr/>
          <a:lstStyle/>
          <a:p>
            <a:fld id="{5FD07163-FCA1-A949-8368-1AF45A742C0C}" type="slidenum">
              <a:rPr lang="en-US" smtClean="0"/>
              <a:t>‹#›</a:t>
            </a:fld>
            <a:endParaRPr lang="en-US"/>
          </a:p>
        </p:txBody>
      </p:sp>
    </p:spTree>
    <p:extLst>
      <p:ext uri="{BB962C8B-B14F-4D97-AF65-F5344CB8AC3E}">
        <p14:creationId xmlns:p14="http://schemas.microsoft.com/office/powerpoint/2010/main" val="1082500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41BC07-E232-A973-87A1-70E4766A4896}"/>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197998D1-C08F-20AA-819B-B9FD5E8F7A2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48E40081-96EE-E857-3210-212E9A742F31}"/>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F2B7C492-CCA5-0027-7615-CA9DB3E376B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C285B5F4-CF1A-BAE7-74D6-71B5CDCD0828}"/>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80DB76DB-6DFE-97DD-7623-23AE0312A7CC}"/>
              </a:ext>
            </a:extLst>
          </p:cNvPr>
          <p:cNvSpPr>
            <a:spLocks noGrp="1"/>
          </p:cNvSpPr>
          <p:nvPr>
            <p:ph type="dt" sz="half" idx="10"/>
          </p:nvPr>
        </p:nvSpPr>
        <p:spPr/>
        <p:txBody>
          <a:bodyPr/>
          <a:lstStyle/>
          <a:p>
            <a:fld id="{FF5DB85B-04AC-A14F-B7AB-F8259D43B32D}" type="datetimeFigureOut">
              <a:rPr lang="en-US" smtClean="0"/>
              <a:t>12/13/23</a:t>
            </a:fld>
            <a:endParaRPr lang="en-US"/>
          </a:p>
        </p:txBody>
      </p:sp>
      <p:sp>
        <p:nvSpPr>
          <p:cNvPr id="8" name="Footer Placeholder 7">
            <a:extLst>
              <a:ext uri="{FF2B5EF4-FFF2-40B4-BE49-F238E27FC236}">
                <a16:creationId xmlns:a16="http://schemas.microsoft.com/office/drawing/2014/main" id="{5B16EE96-0C62-F86C-B44F-F47741684D0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8550FC8-2FA3-4D7F-679B-CBDF54A01B76}"/>
              </a:ext>
            </a:extLst>
          </p:cNvPr>
          <p:cNvSpPr>
            <a:spLocks noGrp="1"/>
          </p:cNvSpPr>
          <p:nvPr>
            <p:ph type="sldNum" sz="quarter" idx="12"/>
          </p:nvPr>
        </p:nvSpPr>
        <p:spPr/>
        <p:txBody>
          <a:bodyPr/>
          <a:lstStyle/>
          <a:p>
            <a:fld id="{5FD07163-FCA1-A949-8368-1AF45A742C0C}" type="slidenum">
              <a:rPr lang="en-US" smtClean="0"/>
              <a:t>‹#›</a:t>
            </a:fld>
            <a:endParaRPr lang="en-US"/>
          </a:p>
        </p:txBody>
      </p:sp>
    </p:spTree>
    <p:extLst>
      <p:ext uri="{BB962C8B-B14F-4D97-AF65-F5344CB8AC3E}">
        <p14:creationId xmlns:p14="http://schemas.microsoft.com/office/powerpoint/2010/main" val="42703687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1D05B7-7679-DAB0-B88C-CCE8A3DF641D}"/>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FF67EE98-5D76-2244-0509-EDA76AD5BA5A}"/>
              </a:ext>
            </a:extLst>
          </p:cNvPr>
          <p:cNvSpPr>
            <a:spLocks noGrp="1"/>
          </p:cNvSpPr>
          <p:nvPr>
            <p:ph type="dt" sz="half" idx="10"/>
          </p:nvPr>
        </p:nvSpPr>
        <p:spPr/>
        <p:txBody>
          <a:bodyPr/>
          <a:lstStyle/>
          <a:p>
            <a:fld id="{FF5DB85B-04AC-A14F-B7AB-F8259D43B32D}" type="datetimeFigureOut">
              <a:rPr lang="en-US" smtClean="0"/>
              <a:t>12/13/23</a:t>
            </a:fld>
            <a:endParaRPr lang="en-US"/>
          </a:p>
        </p:txBody>
      </p:sp>
      <p:sp>
        <p:nvSpPr>
          <p:cNvPr id="4" name="Footer Placeholder 3">
            <a:extLst>
              <a:ext uri="{FF2B5EF4-FFF2-40B4-BE49-F238E27FC236}">
                <a16:creationId xmlns:a16="http://schemas.microsoft.com/office/drawing/2014/main" id="{94D2444E-5612-F01F-65A2-898E5855A12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0E60D42-015C-9063-A7BA-CCF3D8948B26}"/>
              </a:ext>
            </a:extLst>
          </p:cNvPr>
          <p:cNvSpPr>
            <a:spLocks noGrp="1"/>
          </p:cNvSpPr>
          <p:nvPr>
            <p:ph type="sldNum" sz="quarter" idx="12"/>
          </p:nvPr>
        </p:nvSpPr>
        <p:spPr/>
        <p:txBody>
          <a:bodyPr/>
          <a:lstStyle/>
          <a:p>
            <a:fld id="{5FD07163-FCA1-A949-8368-1AF45A742C0C}" type="slidenum">
              <a:rPr lang="en-US" smtClean="0"/>
              <a:t>‹#›</a:t>
            </a:fld>
            <a:endParaRPr lang="en-US"/>
          </a:p>
        </p:txBody>
      </p:sp>
    </p:spTree>
    <p:extLst>
      <p:ext uri="{BB962C8B-B14F-4D97-AF65-F5344CB8AC3E}">
        <p14:creationId xmlns:p14="http://schemas.microsoft.com/office/powerpoint/2010/main" val="6885896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9DBA3DD-0734-3D9F-FB2A-D75465DD6BC6}"/>
              </a:ext>
            </a:extLst>
          </p:cNvPr>
          <p:cNvSpPr>
            <a:spLocks noGrp="1"/>
          </p:cNvSpPr>
          <p:nvPr>
            <p:ph type="dt" sz="half" idx="10"/>
          </p:nvPr>
        </p:nvSpPr>
        <p:spPr/>
        <p:txBody>
          <a:bodyPr/>
          <a:lstStyle/>
          <a:p>
            <a:fld id="{FF5DB85B-04AC-A14F-B7AB-F8259D43B32D}" type="datetimeFigureOut">
              <a:rPr lang="en-US" smtClean="0"/>
              <a:t>12/13/23</a:t>
            </a:fld>
            <a:endParaRPr lang="en-US"/>
          </a:p>
        </p:txBody>
      </p:sp>
      <p:sp>
        <p:nvSpPr>
          <p:cNvPr id="3" name="Footer Placeholder 2">
            <a:extLst>
              <a:ext uri="{FF2B5EF4-FFF2-40B4-BE49-F238E27FC236}">
                <a16:creationId xmlns:a16="http://schemas.microsoft.com/office/drawing/2014/main" id="{A3FA7B00-2C55-A4E9-8CE2-BF91C117519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0D0F6A4-3240-2C71-9194-ADDA888F3CDD}"/>
              </a:ext>
            </a:extLst>
          </p:cNvPr>
          <p:cNvSpPr>
            <a:spLocks noGrp="1"/>
          </p:cNvSpPr>
          <p:nvPr>
            <p:ph type="sldNum" sz="quarter" idx="12"/>
          </p:nvPr>
        </p:nvSpPr>
        <p:spPr/>
        <p:txBody>
          <a:bodyPr/>
          <a:lstStyle/>
          <a:p>
            <a:fld id="{5FD07163-FCA1-A949-8368-1AF45A742C0C}" type="slidenum">
              <a:rPr lang="en-US" smtClean="0"/>
              <a:t>‹#›</a:t>
            </a:fld>
            <a:endParaRPr lang="en-US"/>
          </a:p>
        </p:txBody>
      </p:sp>
    </p:spTree>
    <p:extLst>
      <p:ext uri="{BB962C8B-B14F-4D97-AF65-F5344CB8AC3E}">
        <p14:creationId xmlns:p14="http://schemas.microsoft.com/office/powerpoint/2010/main" val="24671712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3C6019-3094-2107-4A6F-C28D97F504DF}"/>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F5136975-030D-EB26-77BD-7EFA6F1B86D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9C2D4C7A-B910-4B33-4BB4-D22DD19483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F07E0717-6DAB-D8B3-DD62-16A5E654DA6B}"/>
              </a:ext>
            </a:extLst>
          </p:cNvPr>
          <p:cNvSpPr>
            <a:spLocks noGrp="1"/>
          </p:cNvSpPr>
          <p:nvPr>
            <p:ph type="dt" sz="half" idx="10"/>
          </p:nvPr>
        </p:nvSpPr>
        <p:spPr/>
        <p:txBody>
          <a:bodyPr/>
          <a:lstStyle/>
          <a:p>
            <a:fld id="{FF5DB85B-04AC-A14F-B7AB-F8259D43B32D}" type="datetimeFigureOut">
              <a:rPr lang="en-US" smtClean="0"/>
              <a:t>12/13/23</a:t>
            </a:fld>
            <a:endParaRPr lang="en-US"/>
          </a:p>
        </p:txBody>
      </p:sp>
      <p:sp>
        <p:nvSpPr>
          <p:cNvPr id="6" name="Footer Placeholder 5">
            <a:extLst>
              <a:ext uri="{FF2B5EF4-FFF2-40B4-BE49-F238E27FC236}">
                <a16:creationId xmlns:a16="http://schemas.microsoft.com/office/drawing/2014/main" id="{519D3110-F0C3-F9CE-3985-CAEC7E91414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37643B7-F630-C232-139D-487A79516E0A}"/>
              </a:ext>
            </a:extLst>
          </p:cNvPr>
          <p:cNvSpPr>
            <a:spLocks noGrp="1"/>
          </p:cNvSpPr>
          <p:nvPr>
            <p:ph type="sldNum" sz="quarter" idx="12"/>
          </p:nvPr>
        </p:nvSpPr>
        <p:spPr/>
        <p:txBody>
          <a:bodyPr/>
          <a:lstStyle/>
          <a:p>
            <a:fld id="{5FD07163-FCA1-A949-8368-1AF45A742C0C}" type="slidenum">
              <a:rPr lang="en-US" smtClean="0"/>
              <a:t>‹#›</a:t>
            </a:fld>
            <a:endParaRPr lang="en-US"/>
          </a:p>
        </p:txBody>
      </p:sp>
    </p:spTree>
    <p:extLst>
      <p:ext uri="{BB962C8B-B14F-4D97-AF65-F5344CB8AC3E}">
        <p14:creationId xmlns:p14="http://schemas.microsoft.com/office/powerpoint/2010/main" val="37061333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A7102C-5513-3D8B-AEE5-F4014A738283}"/>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954B852E-9CA5-3D30-CFE7-DDDFC43B179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490D1F8-3CC1-576C-20CA-81FE7C75010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7C1B4997-AF1C-EE14-BC44-4A9ED8538DE2}"/>
              </a:ext>
            </a:extLst>
          </p:cNvPr>
          <p:cNvSpPr>
            <a:spLocks noGrp="1"/>
          </p:cNvSpPr>
          <p:nvPr>
            <p:ph type="dt" sz="half" idx="10"/>
          </p:nvPr>
        </p:nvSpPr>
        <p:spPr/>
        <p:txBody>
          <a:bodyPr/>
          <a:lstStyle/>
          <a:p>
            <a:fld id="{FF5DB85B-04AC-A14F-B7AB-F8259D43B32D}" type="datetimeFigureOut">
              <a:rPr lang="en-US" smtClean="0"/>
              <a:t>12/13/23</a:t>
            </a:fld>
            <a:endParaRPr lang="en-US"/>
          </a:p>
        </p:txBody>
      </p:sp>
      <p:sp>
        <p:nvSpPr>
          <p:cNvPr id="6" name="Footer Placeholder 5">
            <a:extLst>
              <a:ext uri="{FF2B5EF4-FFF2-40B4-BE49-F238E27FC236}">
                <a16:creationId xmlns:a16="http://schemas.microsoft.com/office/drawing/2014/main" id="{8E250D1D-8169-287D-4AB8-E129929EC7C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2E4C0B5-234D-A000-8A72-4408A1E66C27}"/>
              </a:ext>
            </a:extLst>
          </p:cNvPr>
          <p:cNvSpPr>
            <a:spLocks noGrp="1"/>
          </p:cNvSpPr>
          <p:nvPr>
            <p:ph type="sldNum" sz="quarter" idx="12"/>
          </p:nvPr>
        </p:nvSpPr>
        <p:spPr/>
        <p:txBody>
          <a:bodyPr/>
          <a:lstStyle/>
          <a:p>
            <a:fld id="{5FD07163-FCA1-A949-8368-1AF45A742C0C}" type="slidenum">
              <a:rPr lang="en-US" smtClean="0"/>
              <a:t>‹#›</a:t>
            </a:fld>
            <a:endParaRPr lang="en-US"/>
          </a:p>
        </p:txBody>
      </p:sp>
    </p:spTree>
    <p:extLst>
      <p:ext uri="{BB962C8B-B14F-4D97-AF65-F5344CB8AC3E}">
        <p14:creationId xmlns:p14="http://schemas.microsoft.com/office/powerpoint/2010/main" val="11027333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417CFE6-77E1-0FD7-EB40-1B204946AD6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4784C216-F525-8192-4D71-20BBBB09030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B8E219B0-CAF7-AE01-0D84-9D5296F26FE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F5DB85B-04AC-A14F-B7AB-F8259D43B32D}" type="datetimeFigureOut">
              <a:rPr lang="en-US" smtClean="0"/>
              <a:t>12/13/23</a:t>
            </a:fld>
            <a:endParaRPr lang="en-US"/>
          </a:p>
        </p:txBody>
      </p:sp>
      <p:sp>
        <p:nvSpPr>
          <p:cNvPr id="5" name="Footer Placeholder 4">
            <a:extLst>
              <a:ext uri="{FF2B5EF4-FFF2-40B4-BE49-F238E27FC236}">
                <a16:creationId xmlns:a16="http://schemas.microsoft.com/office/drawing/2014/main" id="{A54038ED-AF1F-B1AE-FE4C-4D74BAB18F3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F635A58-61DD-6371-662A-625ECBF109A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FD07163-FCA1-A949-8368-1AF45A742C0C}" type="slidenum">
              <a:rPr lang="en-US" smtClean="0"/>
              <a:t>‹#›</a:t>
            </a:fld>
            <a:endParaRPr lang="en-US"/>
          </a:p>
        </p:txBody>
      </p:sp>
    </p:spTree>
    <p:extLst>
      <p:ext uri="{BB962C8B-B14F-4D97-AF65-F5344CB8AC3E}">
        <p14:creationId xmlns:p14="http://schemas.microsoft.com/office/powerpoint/2010/main" val="392421098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keras.io/api/keras_nlp/models/bert/" TargetMode="External"/><Relationship Id="rId2" Type="http://schemas.openxmlformats.org/officeDocument/2006/relationships/hyperlink" Target="https://scikit-learn.org/stable/modules/generated/sklearn.model_selection.cross_val_score.html" TargetMode="Externa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hyperlink" Target="https://www.nltk.org/_modules/nltk/sentiment/vader.html" TargetMode="External"/><Relationship Id="rId4" Type="http://schemas.openxmlformats.org/officeDocument/2006/relationships/hyperlink" Target="https://scikit-learn.org/stable/modules/generated/sklearn.ensemble.RandomForestClassifier.html"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3C5E8-1C68-1057-7E44-F9BF12C8EE10}"/>
              </a:ext>
            </a:extLst>
          </p:cNvPr>
          <p:cNvSpPr>
            <a:spLocks noGrp="1"/>
          </p:cNvSpPr>
          <p:nvPr>
            <p:ph type="ctrTitle"/>
          </p:nvPr>
        </p:nvSpPr>
        <p:spPr/>
        <p:txBody>
          <a:bodyPr>
            <a:noAutofit/>
          </a:bodyPr>
          <a:lstStyle/>
          <a:p>
            <a:r>
              <a:rPr lang="en-US" sz="4000" dirty="0"/>
              <a:t>Comparative Sentiment Analysis on Twitter Data</a:t>
            </a:r>
          </a:p>
        </p:txBody>
      </p:sp>
      <p:sp>
        <p:nvSpPr>
          <p:cNvPr id="3" name="Subtitle 2">
            <a:extLst>
              <a:ext uri="{FF2B5EF4-FFF2-40B4-BE49-F238E27FC236}">
                <a16:creationId xmlns:a16="http://schemas.microsoft.com/office/drawing/2014/main" id="{F8E51DF7-04F7-54E8-3DD4-6B13EE7F0104}"/>
              </a:ext>
            </a:extLst>
          </p:cNvPr>
          <p:cNvSpPr>
            <a:spLocks noGrp="1"/>
          </p:cNvSpPr>
          <p:nvPr>
            <p:ph type="subTitle" idx="1"/>
          </p:nvPr>
        </p:nvSpPr>
        <p:spPr>
          <a:xfrm>
            <a:off x="5624512" y="4645025"/>
            <a:ext cx="6105525" cy="1500187"/>
          </a:xfrm>
        </p:spPr>
        <p:txBody>
          <a:bodyPr/>
          <a:lstStyle/>
          <a:p>
            <a:r>
              <a:rPr lang="en-US" dirty="0"/>
              <a:t>By:</a:t>
            </a:r>
          </a:p>
          <a:p>
            <a:r>
              <a:rPr lang="en-US" dirty="0" err="1"/>
              <a:t>Thilok</a:t>
            </a:r>
            <a:r>
              <a:rPr lang="en-US" dirty="0"/>
              <a:t> Reddy </a:t>
            </a:r>
            <a:r>
              <a:rPr lang="en-US" dirty="0" err="1"/>
              <a:t>Anugu</a:t>
            </a:r>
            <a:r>
              <a:rPr lang="en-US" dirty="0"/>
              <a:t> &amp; Sree Chandana </a:t>
            </a:r>
            <a:r>
              <a:rPr lang="en-US" dirty="0" err="1"/>
              <a:t>Kurella</a:t>
            </a:r>
            <a:endParaRPr lang="en-US" dirty="0"/>
          </a:p>
        </p:txBody>
      </p:sp>
    </p:spTree>
    <p:extLst>
      <p:ext uri="{BB962C8B-B14F-4D97-AF65-F5344CB8AC3E}">
        <p14:creationId xmlns:p14="http://schemas.microsoft.com/office/powerpoint/2010/main" val="28350231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ACBA4-9B62-0A9C-63AB-8CFFA85ABF02}"/>
              </a:ext>
            </a:extLst>
          </p:cNvPr>
          <p:cNvSpPr>
            <a:spLocks noGrp="1"/>
          </p:cNvSpPr>
          <p:nvPr>
            <p:ph type="title"/>
          </p:nvPr>
        </p:nvSpPr>
        <p:spPr>
          <a:xfrm>
            <a:off x="838200" y="365126"/>
            <a:ext cx="10515600" cy="664358"/>
          </a:xfrm>
        </p:spPr>
        <p:txBody>
          <a:bodyPr>
            <a:normAutofit/>
          </a:bodyPr>
          <a:lstStyle/>
          <a:p>
            <a:r>
              <a:rPr lang="en-US" sz="3200" b="1" dirty="0"/>
              <a:t>Approach &amp; Implementation</a:t>
            </a:r>
          </a:p>
        </p:txBody>
      </p:sp>
      <p:sp>
        <p:nvSpPr>
          <p:cNvPr id="5" name="Content Placeholder 2">
            <a:extLst>
              <a:ext uri="{FF2B5EF4-FFF2-40B4-BE49-F238E27FC236}">
                <a16:creationId xmlns:a16="http://schemas.microsoft.com/office/drawing/2014/main" id="{2EC4AD34-5991-05F5-69E3-134978CDADBF}"/>
              </a:ext>
            </a:extLst>
          </p:cNvPr>
          <p:cNvSpPr txBox="1">
            <a:spLocks/>
          </p:cNvSpPr>
          <p:nvPr/>
        </p:nvSpPr>
        <p:spPr>
          <a:xfrm>
            <a:off x="838200" y="3922543"/>
            <a:ext cx="10515600" cy="130477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dirty="0"/>
          </a:p>
        </p:txBody>
      </p:sp>
      <p:pic>
        <p:nvPicPr>
          <p:cNvPr id="8" name="Picture 7">
            <a:extLst>
              <a:ext uri="{FF2B5EF4-FFF2-40B4-BE49-F238E27FC236}">
                <a16:creationId xmlns:a16="http://schemas.microsoft.com/office/drawing/2014/main" id="{69DE1091-1799-E9EE-59B2-0FC6A72E4082}"/>
              </a:ext>
            </a:extLst>
          </p:cNvPr>
          <p:cNvPicPr>
            <a:picLocks noChangeAspect="1"/>
          </p:cNvPicPr>
          <p:nvPr/>
        </p:nvPicPr>
        <p:blipFill>
          <a:blip r:embed="rId2"/>
          <a:stretch>
            <a:fillRect/>
          </a:stretch>
        </p:blipFill>
        <p:spPr>
          <a:xfrm>
            <a:off x="783103" y="888103"/>
            <a:ext cx="7772400" cy="378116"/>
          </a:xfrm>
          <a:prstGeom prst="rect">
            <a:avLst/>
          </a:prstGeom>
        </p:spPr>
      </p:pic>
      <p:sp>
        <p:nvSpPr>
          <p:cNvPr id="9" name="Rectangle 5">
            <a:extLst>
              <a:ext uri="{FF2B5EF4-FFF2-40B4-BE49-F238E27FC236}">
                <a16:creationId xmlns:a16="http://schemas.microsoft.com/office/drawing/2014/main" id="{D3E0EC84-11E6-31F1-855F-2D88699AF635}"/>
              </a:ext>
            </a:extLst>
          </p:cNvPr>
          <p:cNvSpPr>
            <a:spLocks noChangeArrowheads="1"/>
          </p:cNvSpPr>
          <p:nvPr/>
        </p:nvSpPr>
        <p:spPr bwMode="auto">
          <a:xfrm>
            <a:off x="6153670" y="1265807"/>
            <a:ext cx="16480396" cy="8373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10" name="Rectangle 6">
            <a:extLst>
              <a:ext uri="{FF2B5EF4-FFF2-40B4-BE49-F238E27FC236}">
                <a16:creationId xmlns:a16="http://schemas.microsoft.com/office/drawing/2014/main" id="{32A2A817-856D-E84E-51E8-1DD20F260387}"/>
              </a:ext>
            </a:extLst>
          </p:cNvPr>
          <p:cNvSpPr>
            <a:spLocks noChangeArrowheads="1"/>
          </p:cNvSpPr>
          <p:nvPr/>
        </p:nvSpPr>
        <p:spPr bwMode="auto">
          <a:xfrm>
            <a:off x="6153670" y="2345306"/>
            <a:ext cx="1648039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11" name="Rectangle 7">
            <a:extLst>
              <a:ext uri="{FF2B5EF4-FFF2-40B4-BE49-F238E27FC236}">
                <a16:creationId xmlns:a16="http://schemas.microsoft.com/office/drawing/2014/main" id="{01B60494-587F-C105-3FB0-3F21C947A3B8}"/>
              </a:ext>
            </a:extLst>
          </p:cNvPr>
          <p:cNvSpPr>
            <a:spLocks noChangeArrowheads="1"/>
          </p:cNvSpPr>
          <p:nvPr/>
        </p:nvSpPr>
        <p:spPr bwMode="auto">
          <a:xfrm>
            <a:off x="6153670" y="3539106"/>
            <a:ext cx="1648039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12" name="Rectangle 8">
            <a:extLst>
              <a:ext uri="{FF2B5EF4-FFF2-40B4-BE49-F238E27FC236}">
                <a16:creationId xmlns:a16="http://schemas.microsoft.com/office/drawing/2014/main" id="{7C94F5BA-1CF7-199B-71B9-6952941415D2}"/>
              </a:ext>
            </a:extLst>
          </p:cNvPr>
          <p:cNvSpPr>
            <a:spLocks noChangeArrowheads="1"/>
          </p:cNvSpPr>
          <p:nvPr/>
        </p:nvSpPr>
        <p:spPr bwMode="auto">
          <a:xfrm>
            <a:off x="6153670" y="3539106"/>
            <a:ext cx="1648039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4" name="TextBox 3">
            <a:extLst>
              <a:ext uri="{FF2B5EF4-FFF2-40B4-BE49-F238E27FC236}">
                <a16:creationId xmlns:a16="http://schemas.microsoft.com/office/drawing/2014/main" id="{6077CB2C-4775-6A59-7FF2-07E253C42CE4}"/>
              </a:ext>
            </a:extLst>
          </p:cNvPr>
          <p:cNvSpPr txBox="1"/>
          <p:nvPr/>
        </p:nvSpPr>
        <p:spPr>
          <a:xfrm>
            <a:off x="310801" y="1321759"/>
            <a:ext cx="5459803" cy="5049075"/>
          </a:xfrm>
          <a:prstGeom prst="rect">
            <a:avLst/>
          </a:prstGeom>
          <a:noFill/>
        </p:spPr>
        <p:txBody>
          <a:bodyPr wrap="square" rtlCol="0">
            <a:spAutoFit/>
          </a:bodyPr>
          <a:lstStyle/>
          <a:p>
            <a:pPr fontAlgn="base">
              <a:spcBef>
                <a:spcPts val="600"/>
              </a:spcBef>
              <a:spcAft>
                <a:spcPts val="300"/>
              </a:spcAft>
              <a:buSzPts val="1000"/>
              <a:tabLst>
                <a:tab pos="182880" algn="l"/>
              </a:tabLst>
            </a:pPr>
            <a:r>
              <a:rPr lang="en-IN" b="1" i="1" u="none" strike="noStrike" dirty="0">
                <a:ln>
                  <a:noFill/>
                </a:ln>
                <a:effectLst>
                  <a:outerShdw sx="0" sy="0">
                    <a:srgbClr val="000000"/>
                  </a:outerShdw>
                </a:effectLst>
                <a:latin typeface="Times New Roman" panose="02020603050405020304" pitchFamily="18" charset="0"/>
              </a:rPr>
              <a:t>Model Selection</a:t>
            </a:r>
          </a:p>
          <a:p>
            <a:pPr algn="ctr"/>
            <a:r>
              <a:rPr lang="en-IN" dirty="0">
                <a:effectLst/>
                <a:latin typeface="Times New Roman" panose="02020603050405020304" pitchFamily="18" charset="0"/>
                <a:ea typeface="SimSun" panose="02010600030101010101" pitchFamily="2" charset="-122"/>
              </a:rPr>
              <a:t> </a:t>
            </a:r>
          </a:p>
          <a:p>
            <a:pPr marL="342900" lvl="0" indent="-342900" algn="just">
              <a:lnSpc>
                <a:spcPct val="95000"/>
              </a:lnSpc>
              <a:spcAft>
                <a:spcPts val="600"/>
              </a:spcAft>
              <a:buFont typeface="Symbol" pitchFamily="2" charset="2"/>
              <a:buChar char=""/>
              <a:tabLst>
                <a:tab pos="182880" algn="l"/>
              </a:tabLst>
            </a:pPr>
            <a:r>
              <a:rPr lang="en-IN" spc="-5" dirty="0">
                <a:effectLst/>
                <a:latin typeface="Times New Roman" panose="02020603050405020304" pitchFamily="18" charset="0"/>
                <a:ea typeface="SimSun" panose="02010600030101010101" pitchFamily="2" charset="-122"/>
              </a:rPr>
              <a:t>Support Vector Machine (SVM):</a:t>
            </a:r>
            <a:r>
              <a:rPr lang="en-IN" b="1" spc="-5" dirty="0">
                <a:effectLst/>
                <a:latin typeface="Times New Roman" panose="02020603050405020304" pitchFamily="18" charset="0"/>
                <a:ea typeface="SimSun" panose="02010600030101010101" pitchFamily="2" charset="-122"/>
              </a:rPr>
              <a:t> </a:t>
            </a:r>
            <a:r>
              <a:rPr lang="en-IN" spc="-5" dirty="0">
                <a:effectLst/>
                <a:latin typeface="Times New Roman" panose="02020603050405020304" pitchFamily="18" charset="0"/>
                <a:ea typeface="SimSun" panose="02010600030101010101" pitchFamily="2" charset="-122"/>
              </a:rPr>
              <a:t>Employment of a linear Support Vector Machine (SVM) as a primary classifier due to its effectiveness in handling high-dimensional data. SVM identifies the optimal hyperplane for separating data into distinct sentiment classes.</a:t>
            </a:r>
          </a:p>
          <a:p>
            <a:pPr marL="342900" lvl="0" indent="-342900" algn="just">
              <a:lnSpc>
                <a:spcPct val="95000"/>
              </a:lnSpc>
              <a:spcAft>
                <a:spcPts val="600"/>
              </a:spcAft>
              <a:buFont typeface="Symbol" pitchFamily="2" charset="2"/>
              <a:buChar char=""/>
              <a:tabLst>
                <a:tab pos="182880" algn="l"/>
              </a:tabLst>
            </a:pPr>
            <a:r>
              <a:rPr lang="en-IN" spc="-5" dirty="0">
                <a:effectLst/>
                <a:latin typeface="Times New Roman" panose="02020603050405020304" pitchFamily="18" charset="0"/>
                <a:ea typeface="SimSun" panose="02010600030101010101" pitchFamily="2" charset="-122"/>
              </a:rPr>
              <a:t>Random Forest Classifier:</a:t>
            </a:r>
            <a:r>
              <a:rPr lang="en-IN" b="1" spc="-5" dirty="0">
                <a:effectLst/>
                <a:latin typeface="Times New Roman" panose="02020603050405020304" pitchFamily="18" charset="0"/>
                <a:ea typeface="SimSun" panose="02010600030101010101" pitchFamily="2" charset="-122"/>
              </a:rPr>
              <a:t> </a:t>
            </a:r>
            <a:r>
              <a:rPr lang="en-IN" spc="-5" dirty="0">
                <a:effectLst/>
                <a:latin typeface="Times New Roman" panose="02020603050405020304" pitchFamily="18" charset="0"/>
                <a:ea typeface="SimSun" panose="02010600030101010101" pitchFamily="2" charset="-122"/>
              </a:rPr>
              <a:t>Utilization of the Random Forest Classifier, an ensemble learning method, to harness the collective predictive power of multiple decision trees. This approach enhances model robustness and generalizability.</a:t>
            </a:r>
          </a:p>
          <a:p>
            <a:pPr marL="342900" lvl="0" indent="-342900" algn="just">
              <a:lnSpc>
                <a:spcPct val="95000"/>
              </a:lnSpc>
              <a:spcAft>
                <a:spcPts val="600"/>
              </a:spcAft>
              <a:buFont typeface="Symbol" pitchFamily="2" charset="2"/>
              <a:buChar char=""/>
              <a:tabLst>
                <a:tab pos="182880" algn="l"/>
              </a:tabLst>
            </a:pPr>
            <a:r>
              <a:rPr lang="en-IN" spc="-5" dirty="0">
                <a:effectLst/>
                <a:latin typeface="Times New Roman" panose="02020603050405020304" pitchFamily="18" charset="0"/>
                <a:ea typeface="SimSun" panose="02010600030101010101" pitchFamily="2" charset="-122"/>
              </a:rPr>
              <a:t>BERT Model:</a:t>
            </a:r>
            <a:r>
              <a:rPr lang="en-IN" b="1" spc="-5" dirty="0">
                <a:effectLst/>
                <a:latin typeface="Times New Roman" panose="02020603050405020304" pitchFamily="18" charset="0"/>
                <a:ea typeface="SimSun" panose="02010600030101010101" pitchFamily="2" charset="-122"/>
              </a:rPr>
              <a:t> </a:t>
            </a:r>
            <a:r>
              <a:rPr lang="en-IN" spc="-5" dirty="0">
                <a:effectLst/>
                <a:latin typeface="Times New Roman" panose="02020603050405020304" pitchFamily="18" charset="0"/>
                <a:ea typeface="SimSun" panose="02010600030101010101" pitchFamily="2" charset="-122"/>
              </a:rPr>
              <a:t>Integration of the BERT model, a powerful transformer-based architecture, for enhanced sentiment analysis. The BERT model achieved a notable accuracy of 79%, surpassing other models.</a:t>
            </a:r>
          </a:p>
        </p:txBody>
      </p:sp>
      <p:pic>
        <p:nvPicPr>
          <p:cNvPr id="22" name="Picture 21" descr="A screenshot of a computer code&#10;&#10;Description automatically generated">
            <a:extLst>
              <a:ext uri="{FF2B5EF4-FFF2-40B4-BE49-F238E27FC236}">
                <a16:creationId xmlns:a16="http://schemas.microsoft.com/office/drawing/2014/main" id="{612F3E12-8983-9BE9-1C44-5A772B6549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2979" y="1782694"/>
            <a:ext cx="4851091" cy="1903113"/>
          </a:xfrm>
          <a:prstGeom prst="rect">
            <a:avLst/>
          </a:prstGeom>
        </p:spPr>
      </p:pic>
      <p:pic>
        <p:nvPicPr>
          <p:cNvPr id="23" name="Picture 22" descr="A screenshot of a computer code&#10;&#10;Description automatically generated">
            <a:extLst>
              <a:ext uri="{FF2B5EF4-FFF2-40B4-BE49-F238E27FC236}">
                <a16:creationId xmlns:a16="http://schemas.microsoft.com/office/drawing/2014/main" id="{E08A0C2F-105D-1D12-8704-F738F9592F5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01481" y="3788898"/>
            <a:ext cx="4822590" cy="1689790"/>
          </a:xfrm>
          <a:prstGeom prst="rect">
            <a:avLst/>
          </a:prstGeom>
        </p:spPr>
      </p:pic>
    </p:spTree>
    <p:extLst>
      <p:ext uri="{BB962C8B-B14F-4D97-AF65-F5344CB8AC3E}">
        <p14:creationId xmlns:p14="http://schemas.microsoft.com/office/powerpoint/2010/main" val="36570991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ACBA4-9B62-0A9C-63AB-8CFFA85ABF02}"/>
              </a:ext>
            </a:extLst>
          </p:cNvPr>
          <p:cNvSpPr>
            <a:spLocks noGrp="1"/>
          </p:cNvSpPr>
          <p:nvPr>
            <p:ph type="title"/>
          </p:nvPr>
        </p:nvSpPr>
        <p:spPr>
          <a:xfrm>
            <a:off x="838200" y="365126"/>
            <a:ext cx="10515600" cy="664358"/>
          </a:xfrm>
        </p:spPr>
        <p:txBody>
          <a:bodyPr>
            <a:normAutofit/>
          </a:bodyPr>
          <a:lstStyle/>
          <a:p>
            <a:r>
              <a:rPr lang="en-US" sz="3200" b="1" dirty="0"/>
              <a:t>Approach &amp; Implementation</a:t>
            </a:r>
          </a:p>
        </p:txBody>
      </p:sp>
      <p:sp>
        <p:nvSpPr>
          <p:cNvPr id="5" name="Content Placeholder 2">
            <a:extLst>
              <a:ext uri="{FF2B5EF4-FFF2-40B4-BE49-F238E27FC236}">
                <a16:creationId xmlns:a16="http://schemas.microsoft.com/office/drawing/2014/main" id="{2EC4AD34-5991-05F5-69E3-134978CDADBF}"/>
              </a:ext>
            </a:extLst>
          </p:cNvPr>
          <p:cNvSpPr txBox="1">
            <a:spLocks/>
          </p:cNvSpPr>
          <p:nvPr/>
        </p:nvSpPr>
        <p:spPr>
          <a:xfrm>
            <a:off x="838200" y="3922543"/>
            <a:ext cx="10515600" cy="130477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dirty="0"/>
          </a:p>
        </p:txBody>
      </p:sp>
      <p:pic>
        <p:nvPicPr>
          <p:cNvPr id="8" name="Picture 7">
            <a:extLst>
              <a:ext uri="{FF2B5EF4-FFF2-40B4-BE49-F238E27FC236}">
                <a16:creationId xmlns:a16="http://schemas.microsoft.com/office/drawing/2014/main" id="{69DE1091-1799-E9EE-59B2-0FC6A72E4082}"/>
              </a:ext>
            </a:extLst>
          </p:cNvPr>
          <p:cNvPicPr>
            <a:picLocks noChangeAspect="1"/>
          </p:cNvPicPr>
          <p:nvPr/>
        </p:nvPicPr>
        <p:blipFill>
          <a:blip r:embed="rId2"/>
          <a:stretch>
            <a:fillRect/>
          </a:stretch>
        </p:blipFill>
        <p:spPr>
          <a:xfrm>
            <a:off x="783103" y="888103"/>
            <a:ext cx="7772400" cy="378116"/>
          </a:xfrm>
          <a:prstGeom prst="rect">
            <a:avLst/>
          </a:prstGeom>
        </p:spPr>
      </p:pic>
      <p:sp>
        <p:nvSpPr>
          <p:cNvPr id="10" name="Rectangle 6">
            <a:extLst>
              <a:ext uri="{FF2B5EF4-FFF2-40B4-BE49-F238E27FC236}">
                <a16:creationId xmlns:a16="http://schemas.microsoft.com/office/drawing/2014/main" id="{32A2A817-856D-E84E-51E8-1DD20F260387}"/>
              </a:ext>
            </a:extLst>
          </p:cNvPr>
          <p:cNvSpPr>
            <a:spLocks noChangeArrowheads="1"/>
          </p:cNvSpPr>
          <p:nvPr/>
        </p:nvSpPr>
        <p:spPr bwMode="auto">
          <a:xfrm>
            <a:off x="6153670" y="2345306"/>
            <a:ext cx="1648039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11" name="Rectangle 7">
            <a:extLst>
              <a:ext uri="{FF2B5EF4-FFF2-40B4-BE49-F238E27FC236}">
                <a16:creationId xmlns:a16="http://schemas.microsoft.com/office/drawing/2014/main" id="{01B60494-587F-C105-3FB0-3F21C947A3B8}"/>
              </a:ext>
            </a:extLst>
          </p:cNvPr>
          <p:cNvSpPr>
            <a:spLocks noChangeArrowheads="1"/>
          </p:cNvSpPr>
          <p:nvPr/>
        </p:nvSpPr>
        <p:spPr bwMode="auto">
          <a:xfrm>
            <a:off x="6153670" y="3539106"/>
            <a:ext cx="1648039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12" name="Rectangle 8">
            <a:extLst>
              <a:ext uri="{FF2B5EF4-FFF2-40B4-BE49-F238E27FC236}">
                <a16:creationId xmlns:a16="http://schemas.microsoft.com/office/drawing/2014/main" id="{7C94F5BA-1CF7-199B-71B9-6952941415D2}"/>
              </a:ext>
            </a:extLst>
          </p:cNvPr>
          <p:cNvSpPr>
            <a:spLocks noChangeArrowheads="1"/>
          </p:cNvSpPr>
          <p:nvPr/>
        </p:nvSpPr>
        <p:spPr bwMode="auto">
          <a:xfrm>
            <a:off x="6153670" y="3539106"/>
            <a:ext cx="1648039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4" name="TextBox 3">
            <a:extLst>
              <a:ext uri="{FF2B5EF4-FFF2-40B4-BE49-F238E27FC236}">
                <a16:creationId xmlns:a16="http://schemas.microsoft.com/office/drawing/2014/main" id="{6077CB2C-4775-6A59-7FF2-07E253C42CE4}"/>
              </a:ext>
            </a:extLst>
          </p:cNvPr>
          <p:cNvSpPr txBox="1"/>
          <p:nvPr/>
        </p:nvSpPr>
        <p:spPr>
          <a:xfrm>
            <a:off x="5568601" y="1520905"/>
            <a:ext cx="5459803" cy="715581"/>
          </a:xfrm>
          <a:prstGeom prst="rect">
            <a:avLst/>
          </a:prstGeom>
          <a:noFill/>
        </p:spPr>
        <p:txBody>
          <a:bodyPr wrap="square" rtlCol="0">
            <a:spAutoFit/>
          </a:bodyPr>
          <a:lstStyle/>
          <a:p>
            <a:pPr fontAlgn="base">
              <a:spcBef>
                <a:spcPts val="600"/>
              </a:spcBef>
              <a:spcAft>
                <a:spcPts val="300"/>
              </a:spcAft>
              <a:buSzPts val="1000"/>
              <a:tabLst>
                <a:tab pos="182880" algn="l"/>
              </a:tabLst>
            </a:pPr>
            <a:r>
              <a:rPr lang="en-IN" sz="2000" b="1" i="1" u="none" strike="noStrike" dirty="0">
                <a:ln>
                  <a:noFill/>
                </a:ln>
                <a:effectLst>
                  <a:outerShdw sx="0" sy="0">
                    <a:srgbClr val="000000"/>
                  </a:outerShdw>
                </a:effectLst>
                <a:latin typeface="Times New Roman" panose="02020603050405020304" pitchFamily="18" charset="0"/>
              </a:rPr>
              <a:t>BERT</a:t>
            </a:r>
          </a:p>
          <a:p>
            <a:pPr algn="ctr"/>
            <a:r>
              <a:rPr lang="en-IN" dirty="0">
                <a:effectLst/>
                <a:latin typeface="Times New Roman" panose="02020603050405020304" pitchFamily="18" charset="0"/>
                <a:ea typeface="SimSun" panose="02010600030101010101" pitchFamily="2" charset="-122"/>
              </a:rPr>
              <a:t> </a:t>
            </a:r>
          </a:p>
        </p:txBody>
      </p:sp>
      <p:pic>
        <p:nvPicPr>
          <p:cNvPr id="7" name="Picture 6" descr="A computer screen with text and numbers&#10;&#10;Description automatically generated">
            <a:extLst>
              <a:ext uri="{FF2B5EF4-FFF2-40B4-BE49-F238E27FC236}">
                <a16:creationId xmlns:a16="http://schemas.microsoft.com/office/drawing/2014/main" id="{AB7FF3A5-8A62-A435-CD58-F4AB0EA353F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42906" y="2347653"/>
            <a:ext cx="5243729" cy="3788204"/>
          </a:xfrm>
          <a:prstGeom prst="rect">
            <a:avLst/>
          </a:prstGeom>
        </p:spPr>
      </p:pic>
      <p:pic>
        <p:nvPicPr>
          <p:cNvPr id="13" name="Picture 12" descr="A screen shot of a computer program&#10;&#10;Description automatically generated">
            <a:extLst>
              <a:ext uri="{FF2B5EF4-FFF2-40B4-BE49-F238E27FC236}">
                <a16:creationId xmlns:a16="http://schemas.microsoft.com/office/drawing/2014/main" id="{A684D2A9-6EC5-10ED-FDD6-AA3164DAD3A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83103" y="2323036"/>
            <a:ext cx="5137514" cy="3788204"/>
          </a:xfrm>
          <a:prstGeom prst="rect">
            <a:avLst/>
          </a:prstGeom>
        </p:spPr>
      </p:pic>
    </p:spTree>
    <p:extLst>
      <p:ext uri="{BB962C8B-B14F-4D97-AF65-F5344CB8AC3E}">
        <p14:creationId xmlns:p14="http://schemas.microsoft.com/office/powerpoint/2010/main" val="10667995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ACBA4-9B62-0A9C-63AB-8CFFA85ABF02}"/>
              </a:ext>
            </a:extLst>
          </p:cNvPr>
          <p:cNvSpPr>
            <a:spLocks noGrp="1"/>
          </p:cNvSpPr>
          <p:nvPr>
            <p:ph type="title"/>
          </p:nvPr>
        </p:nvSpPr>
        <p:spPr>
          <a:xfrm>
            <a:off x="838200" y="365126"/>
            <a:ext cx="10515600" cy="664358"/>
          </a:xfrm>
        </p:spPr>
        <p:txBody>
          <a:bodyPr>
            <a:normAutofit/>
          </a:bodyPr>
          <a:lstStyle/>
          <a:p>
            <a:r>
              <a:rPr lang="en-US" sz="3200" b="1" dirty="0"/>
              <a:t>Experiments &amp; Observations</a:t>
            </a:r>
          </a:p>
        </p:txBody>
      </p:sp>
      <p:sp>
        <p:nvSpPr>
          <p:cNvPr id="5" name="Content Placeholder 2">
            <a:extLst>
              <a:ext uri="{FF2B5EF4-FFF2-40B4-BE49-F238E27FC236}">
                <a16:creationId xmlns:a16="http://schemas.microsoft.com/office/drawing/2014/main" id="{2EC4AD34-5991-05F5-69E3-134978CDADBF}"/>
              </a:ext>
            </a:extLst>
          </p:cNvPr>
          <p:cNvSpPr txBox="1">
            <a:spLocks/>
          </p:cNvSpPr>
          <p:nvPr/>
        </p:nvSpPr>
        <p:spPr>
          <a:xfrm>
            <a:off x="838200" y="3922543"/>
            <a:ext cx="10515600" cy="130477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dirty="0"/>
          </a:p>
        </p:txBody>
      </p:sp>
      <p:pic>
        <p:nvPicPr>
          <p:cNvPr id="8" name="Picture 7">
            <a:extLst>
              <a:ext uri="{FF2B5EF4-FFF2-40B4-BE49-F238E27FC236}">
                <a16:creationId xmlns:a16="http://schemas.microsoft.com/office/drawing/2014/main" id="{69DE1091-1799-E9EE-59B2-0FC6A72E4082}"/>
              </a:ext>
            </a:extLst>
          </p:cNvPr>
          <p:cNvPicPr>
            <a:picLocks noChangeAspect="1"/>
          </p:cNvPicPr>
          <p:nvPr/>
        </p:nvPicPr>
        <p:blipFill>
          <a:blip r:embed="rId2"/>
          <a:stretch>
            <a:fillRect/>
          </a:stretch>
        </p:blipFill>
        <p:spPr>
          <a:xfrm>
            <a:off x="783103" y="888103"/>
            <a:ext cx="7772400" cy="378116"/>
          </a:xfrm>
          <a:prstGeom prst="rect">
            <a:avLst/>
          </a:prstGeom>
        </p:spPr>
      </p:pic>
      <p:sp>
        <p:nvSpPr>
          <p:cNvPr id="9" name="Rectangle 5">
            <a:extLst>
              <a:ext uri="{FF2B5EF4-FFF2-40B4-BE49-F238E27FC236}">
                <a16:creationId xmlns:a16="http://schemas.microsoft.com/office/drawing/2014/main" id="{D3E0EC84-11E6-31F1-855F-2D88699AF635}"/>
              </a:ext>
            </a:extLst>
          </p:cNvPr>
          <p:cNvSpPr>
            <a:spLocks noChangeArrowheads="1"/>
          </p:cNvSpPr>
          <p:nvPr/>
        </p:nvSpPr>
        <p:spPr bwMode="auto">
          <a:xfrm>
            <a:off x="6153670" y="1265807"/>
            <a:ext cx="16480396" cy="8373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10" name="Rectangle 6">
            <a:extLst>
              <a:ext uri="{FF2B5EF4-FFF2-40B4-BE49-F238E27FC236}">
                <a16:creationId xmlns:a16="http://schemas.microsoft.com/office/drawing/2014/main" id="{32A2A817-856D-E84E-51E8-1DD20F260387}"/>
              </a:ext>
            </a:extLst>
          </p:cNvPr>
          <p:cNvSpPr>
            <a:spLocks noChangeArrowheads="1"/>
          </p:cNvSpPr>
          <p:nvPr/>
        </p:nvSpPr>
        <p:spPr bwMode="auto">
          <a:xfrm>
            <a:off x="6153670" y="2345306"/>
            <a:ext cx="1648039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11" name="Rectangle 7">
            <a:extLst>
              <a:ext uri="{FF2B5EF4-FFF2-40B4-BE49-F238E27FC236}">
                <a16:creationId xmlns:a16="http://schemas.microsoft.com/office/drawing/2014/main" id="{01B60494-587F-C105-3FB0-3F21C947A3B8}"/>
              </a:ext>
            </a:extLst>
          </p:cNvPr>
          <p:cNvSpPr>
            <a:spLocks noChangeArrowheads="1"/>
          </p:cNvSpPr>
          <p:nvPr/>
        </p:nvSpPr>
        <p:spPr bwMode="auto">
          <a:xfrm>
            <a:off x="6153670" y="3539106"/>
            <a:ext cx="1648039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12" name="Rectangle 8">
            <a:extLst>
              <a:ext uri="{FF2B5EF4-FFF2-40B4-BE49-F238E27FC236}">
                <a16:creationId xmlns:a16="http://schemas.microsoft.com/office/drawing/2014/main" id="{7C94F5BA-1CF7-199B-71B9-6952941415D2}"/>
              </a:ext>
            </a:extLst>
          </p:cNvPr>
          <p:cNvSpPr>
            <a:spLocks noChangeArrowheads="1"/>
          </p:cNvSpPr>
          <p:nvPr/>
        </p:nvSpPr>
        <p:spPr bwMode="auto">
          <a:xfrm>
            <a:off x="6153670" y="3539106"/>
            <a:ext cx="1648039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7" name="TextBox 6">
            <a:extLst>
              <a:ext uri="{FF2B5EF4-FFF2-40B4-BE49-F238E27FC236}">
                <a16:creationId xmlns:a16="http://schemas.microsoft.com/office/drawing/2014/main" id="{6BBFC080-B902-3E0D-DB76-D4B831EB8572}"/>
              </a:ext>
            </a:extLst>
          </p:cNvPr>
          <p:cNvSpPr txBox="1"/>
          <p:nvPr/>
        </p:nvSpPr>
        <p:spPr>
          <a:xfrm>
            <a:off x="2103120" y="2133600"/>
            <a:ext cx="1305422" cy="369332"/>
          </a:xfrm>
          <a:prstGeom prst="rect">
            <a:avLst/>
          </a:prstGeom>
          <a:noFill/>
        </p:spPr>
        <p:txBody>
          <a:bodyPr wrap="none" rtlCol="0">
            <a:spAutoFit/>
          </a:bodyPr>
          <a:lstStyle/>
          <a:p>
            <a:r>
              <a:rPr lang="en-US" dirty="0"/>
              <a:t>Naïve Bayes</a:t>
            </a:r>
          </a:p>
        </p:txBody>
      </p:sp>
      <p:sp>
        <p:nvSpPr>
          <p:cNvPr id="13" name="TextBox 12">
            <a:extLst>
              <a:ext uri="{FF2B5EF4-FFF2-40B4-BE49-F238E27FC236}">
                <a16:creationId xmlns:a16="http://schemas.microsoft.com/office/drawing/2014/main" id="{53663008-DABB-3DDD-B6EB-F79D342F2BE6}"/>
              </a:ext>
            </a:extLst>
          </p:cNvPr>
          <p:cNvSpPr txBox="1"/>
          <p:nvPr/>
        </p:nvSpPr>
        <p:spPr>
          <a:xfrm>
            <a:off x="8046720" y="2134010"/>
            <a:ext cx="1947969" cy="369332"/>
          </a:xfrm>
          <a:prstGeom prst="rect">
            <a:avLst/>
          </a:prstGeom>
          <a:noFill/>
        </p:spPr>
        <p:txBody>
          <a:bodyPr wrap="none" rtlCol="0">
            <a:spAutoFit/>
          </a:bodyPr>
          <a:lstStyle/>
          <a:p>
            <a:r>
              <a:rPr lang="en-US" dirty="0"/>
              <a:t>Logistic Regression</a:t>
            </a:r>
          </a:p>
        </p:txBody>
      </p:sp>
      <p:sp>
        <p:nvSpPr>
          <p:cNvPr id="14" name="TextBox 13">
            <a:extLst>
              <a:ext uri="{FF2B5EF4-FFF2-40B4-BE49-F238E27FC236}">
                <a16:creationId xmlns:a16="http://schemas.microsoft.com/office/drawing/2014/main" id="{BBE70BBA-0CED-1103-53BE-9ABB08C1BC50}"/>
              </a:ext>
            </a:extLst>
          </p:cNvPr>
          <p:cNvSpPr txBox="1"/>
          <p:nvPr/>
        </p:nvSpPr>
        <p:spPr>
          <a:xfrm>
            <a:off x="783103" y="1419271"/>
            <a:ext cx="2508123" cy="461665"/>
          </a:xfrm>
          <a:prstGeom prst="rect">
            <a:avLst/>
          </a:prstGeom>
          <a:noFill/>
        </p:spPr>
        <p:txBody>
          <a:bodyPr wrap="none" rtlCol="0">
            <a:spAutoFit/>
          </a:bodyPr>
          <a:lstStyle/>
          <a:p>
            <a:r>
              <a:rPr lang="en-US" sz="2400" b="1" dirty="0"/>
              <a:t>Model Evaluation:</a:t>
            </a:r>
          </a:p>
        </p:txBody>
      </p:sp>
      <p:pic>
        <p:nvPicPr>
          <p:cNvPr id="17" name="Picture 16" descr="A screenshot of a computer&#10;&#10;Description automatically generated">
            <a:extLst>
              <a:ext uri="{FF2B5EF4-FFF2-40B4-BE49-F238E27FC236}">
                <a16:creationId xmlns:a16="http://schemas.microsoft.com/office/drawing/2014/main" id="{6C66512B-4486-2AC3-0836-340455202551}"/>
              </a:ext>
            </a:extLst>
          </p:cNvPr>
          <p:cNvPicPr>
            <a:picLocks noChangeAspect="1"/>
          </p:cNvPicPr>
          <p:nvPr/>
        </p:nvPicPr>
        <p:blipFill>
          <a:blip r:embed="rId3"/>
          <a:stretch>
            <a:fillRect/>
          </a:stretch>
        </p:blipFill>
        <p:spPr>
          <a:xfrm>
            <a:off x="702552" y="2806889"/>
            <a:ext cx="5129837" cy="3727894"/>
          </a:xfrm>
          <a:prstGeom prst="rect">
            <a:avLst/>
          </a:prstGeom>
        </p:spPr>
      </p:pic>
      <p:pic>
        <p:nvPicPr>
          <p:cNvPr id="19" name="Picture 18" descr="A screenshot of a computer&#10;&#10;Description automatically generated">
            <a:extLst>
              <a:ext uri="{FF2B5EF4-FFF2-40B4-BE49-F238E27FC236}">
                <a16:creationId xmlns:a16="http://schemas.microsoft.com/office/drawing/2014/main" id="{68D358C5-CC45-C6A7-90E5-C881A791C990}"/>
              </a:ext>
            </a:extLst>
          </p:cNvPr>
          <p:cNvPicPr>
            <a:picLocks noChangeAspect="1"/>
          </p:cNvPicPr>
          <p:nvPr/>
        </p:nvPicPr>
        <p:blipFill>
          <a:blip r:embed="rId4"/>
          <a:stretch>
            <a:fillRect/>
          </a:stretch>
        </p:blipFill>
        <p:spPr>
          <a:xfrm>
            <a:off x="6359613" y="2808149"/>
            <a:ext cx="5208718" cy="3684725"/>
          </a:xfrm>
          <a:prstGeom prst="rect">
            <a:avLst/>
          </a:prstGeom>
        </p:spPr>
      </p:pic>
    </p:spTree>
    <p:extLst>
      <p:ext uri="{BB962C8B-B14F-4D97-AF65-F5344CB8AC3E}">
        <p14:creationId xmlns:p14="http://schemas.microsoft.com/office/powerpoint/2010/main" val="15430209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ACBA4-9B62-0A9C-63AB-8CFFA85ABF02}"/>
              </a:ext>
            </a:extLst>
          </p:cNvPr>
          <p:cNvSpPr>
            <a:spLocks noGrp="1"/>
          </p:cNvSpPr>
          <p:nvPr>
            <p:ph type="title"/>
          </p:nvPr>
        </p:nvSpPr>
        <p:spPr>
          <a:xfrm>
            <a:off x="838200" y="365126"/>
            <a:ext cx="10515600" cy="664358"/>
          </a:xfrm>
        </p:spPr>
        <p:txBody>
          <a:bodyPr>
            <a:normAutofit/>
          </a:bodyPr>
          <a:lstStyle/>
          <a:p>
            <a:r>
              <a:rPr lang="en-US" sz="3200" b="1" dirty="0"/>
              <a:t>Experiments &amp; Observations</a:t>
            </a:r>
          </a:p>
        </p:txBody>
      </p:sp>
      <p:sp>
        <p:nvSpPr>
          <p:cNvPr id="5" name="Content Placeholder 2">
            <a:extLst>
              <a:ext uri="{FF2B5EF4-FFF2-40B4-BE49-F238E27FC236}">
                <a16:creationId xmlns:a16="http://schemas.microsoft.com/office/drawing/2014/main" id="{2EC4AD34-5991-05F5-69E3-134978CDADBF}"/>
              </a:ext>
            </a:extLst>
          </p:cNvPr>
          <p:cNvSpPr txBox="1">
            <a:spLocks/>
          </p:cNvSpPr>
          <p:nvPr/>
        </p:nvSpPr>
        <p:spPr>
          <a:xfrm>
            <a:off x="838200" y="3922543"/>
            <a:ext cx="10515600" cy="130477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dirty="0"/>
          </a:p>
        </p:txBody>
      </p:sp>
      <p:pic>
        <p:nvPicPr>
          <p:cNvPr id="8" name="Picture 7">
            <a:extLst>
              <a:ext uri="{FF2B5EF4-FFF2-40B4-BE49-F238E27FC236}">
                <a16:creationId xmlns:a16="http://schemas.microsoft.com/office/drawing/2014/main" id="{69DE1091-1799-E9EE-59B2-0FC6A72E4082}"/>
              </a:ext>
            </a:extLst>
          </p:cNvPr>
          <p:cNvPicPr>
            <a:picLocks noChangeAspect="1"/>
          </p:cNvPicPr>
          <p:nvPr/>
        </p:nvPicPr>
        <p:blipFill>
          <a:blip r:embed="rId2"/>
          <a:stretch>
            <a:fillRect/>
          </a:stretch>
        </p:blipFill>
        <p:spPr>
          <a:xfrm>
            <a:off x="783103" y="888103"/>
            <a:ext cx="7772400" cy="378116"/>
          </a:xfrm>
          <a:prstGeom prst="rect">
            <a:avLst/>
          </a:prstGeom>
        </p:spPr>
      </p:pic>
      <p:sp>
        <p:nvSpPr>
          <p:cNvPr id="9" name="Rectangle 5">
            <a:extLst>
              <a:ext uri="{FF2B5EF4-FFF2-40B4-BE49-F238E27FC236}">
                <a16:creationId xmlns:a16="http://schemas.microsoft.com/office/drawing/2014/main" id="{D3E0EC84-11E6-31F1-855F-2D88699AF635}"/>
              </a:ext>
            </a:extLst>
          </p:cNvPr>
          <p:cNvSpPr>
            <a:spLocks noChangeArrowheads="1"/>
          </p:cNvSpPr>
          <p:nvPr/>
        </p:nvSpPr>
        <p:spPr bwMode="auto">
          <a:xfrm>
            <a:off x="6153670" y="1265807"/>
            <a:ext cx="16480396" cy="8373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10" name="Rectangle 6">
            <a:extLst>
              <a:ext uri="{FF2B5EF4-FFF2-40B4-BE49-F238E27FC236}">
                <a16:creationId xmlns:a16="http://schemas.microsoft.com/office/drawing/2014/main" id="{32A2A817-856D-E84E-51E8-1DD20F260387}"/>
              </a:ext>
            </a:extLst>
          </p:cNvPr>
          <p:cNvSpPr>
            <a:spLocks noChangeArrowheads="1"/>
          </p:cNvSpPr>
          <p:nvPr/>
        </p:nvSpPr>
        <p:spPr bwMode="auto">
          <a:xfrm>
            <a:off x="6153670" y="2345306"/>
            <a:ext cx="1648039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11" name="Rectangle 7">
            <a:extLst>
              <a:ext uri="{FF2B5EF4-FFF2-40B4-BE49-F238E27FC236}">
                <a16:creationId xmlns:a16="http://schemas.microsoft.com/office/drawing/2014/main" id="{01B60494-587F-C105-3FB0-3F21C947A3B8}"/>
              </a:ext>
            </a:extLst>
          </p:cNvPr>
          <p:cNvSpPr>
            <a:spLocks noChangeArrowheads="1"/>
          </p:cNvSpPr>
          <p:nvPr/>
        </p:nvSpPr>
        <p:spPr bwMode="auto">
          <a:xfrm>
            <a:off x="6153670" y="3539106"/>
            <a:ext cx="1648039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12" name="Rectangle 8">
            <a:extLst>
              <a:ext uri="{FF2B5EF4-FFF2-40B4-BE49-F238E27FC236}">
                <a16:creationId xmlns:a16="http://schemas.microsoft.com/office/drawing/2014/main" id="{7C94F5BA-1CF7-199B-71B9-6952941415D2}"/>
              </a:ext>
            </a:extLst>
          </p:cNvPr>
          <p:cNvSpPr>
            <a:spLocks noChangeArrowheads="1"/>
          </p:cNvSpPr>
          <p:nvPr/>
        </p:nvSpPr>
        <p:spPr bwMode="auto">
          <a:xfrm>
            <a:off x="6153670" y="3539106"/>
            <a:ext cx="1648039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pic>
        <p:nvPicPr>
          <p:cNvPr id="3" name="Picture 2" descr="A screenshot of a computer&#10;&#10;Description automatically generated">
            <a:extLst>
              <a:ext uri="{FF2B5EF4-FFF2-40B4-BE49-F238E27FC236}">
                <a16:creationId xmlns:a16="http://schemas.microsoft.com/office/drawing/2014/main" id="{0E1D0B4D-F79C-A9BC-FF45-1066F322AEC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3103" y="2749315"/>
            <a:ext cx="5220720" cy="3697205"/>
          </a:xfrm>
          <a:prstGeom prst="rect">
            <a:avLst/>
          </a:prstGeom>
        </p:spPr>
      </p:pic>
      <p:pic>
        <p:nvPicPr>
          <p:cNvPr id="6" name="Picture 5" descr="A screenshot of a computer&#10;&#10;Description automatically generated">
            <a:extLst>
              <a:ext uri="{FF2B5EF4-FFF2-40B4-BE49-F238E27FC236}">
                <a16:creationId xmlns:a16="http://schemas.microsoft.com/office/drawing/2014/main" id="{C862A46B-F4A3-06C4-8BBD-C200CE1DCF0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77964" y="2823840"/>
            <a:ext cx="5220720" cy="3748704"/>
          </a:xfrm>
          <a:prstGeom prst="rect">
            <a:avLst/>
          </a:prstGeom>
        </p:spPr>
      </p:pic>
      <p:sp>
        <p:nvSpPr>
          <p:cNvPr id="7" name="TextBox 6">
            <a:extLst>
              <a:ext uri="{FF2B5EF4-FFF2-40B4-BE49-F238E27FC236}">
                <a16:creationId xmlns:a16="http://schemas.microsoft.com/office/drawing/2014/main" id="{6BBFC080-B902-3E0D-DB76-D4B831EB8572}"/>
              </a:ext>
            </a:extLst>
          </p:cNvPr>
          <p:cNvSpPr txBox="1"/>
          <p:nvPr/>
        </p:nvSpPr>
        <p:spPr>
          <a:xfrm>
            <a:off x="2103120" y="2133600"/>
            <a:ext cx="2468048" cy="369332"/>
          </a:xfrm>
          <a:prstGeom prst="rect">
            <a:avLst/>
          </a:prstGeom>
          <a:noFill/>
        </p:spPr>
        <p:txBody>
          <a:bodyPr wrap="none" rtlCol="0">
            <a:spAutoFit/>
          </a:bodyPr>
          <a:lstStyle/>
          <a:p>
            <a:r>
              <a:rPr lang="en-US" dirty="0"/>
              <a:t>Support Vector Machine</a:t>
            </a:r>
          </a:p>
        </p:txBody>
      </p:sp>
      <p:sp>
        <p:nvSpPr>
          <p:cNvPr id="13" name="TextBox 12">
            <a:extLst>
              <a:ext uri="{FF2B5EF4-FFF2-40B4-BE49-F238E27FC236}">
                <a16:creationId xmlns:a16="http://schemas.microsoft.com/office/drawing/2014/main" id="{53663008-DABB-3DDD-B6EB-F79D342F2BE6}"/>
              </a:ext>
            </a:extLst>
          </p:cNvPr>
          <p:cNvSpPr txBox="1"/>
          <p:nvPr/>
        </p:nvSpPr>
        <p:spPr>
          <a:xfrm>
            <a:off x="8046720" y="2331720"/>
            <a:ext cx="2495491" cy="369332"/>
          </a:xfrm>
          <a:prstGeom prst="rect">
            <a:avLst/>
          </a:prstGeom>
          <a:noFill/>
        </p:spPr>
        <p:txBody>
          <a:bodyPr wrap="none" rtlCol="0">
            <a:spAutoFit/>
          </a:bodyPr>
          <a:lstStyle/>
          <a:p>
            <a:r>
              <a:rPr lang="en-US" dirty="0"/>
              <a:t>Random Forest Classifier</a:t>
            </a:r>
          </a:p>
        </p:txBody>
      </p:sp>
      <p:sp>
        <p:nvSpPr>
          <p:cNvPr id="14" name="TextBox 13">
            <a:extLst>
              <a:ext uri="{FF2B5EF4-FFF2-40B4-BE49-F238E27FC236}">
                <a16:creationId xmlns:a16="http://schemas.microsoft.com/office/drawing/2014/main" id="{BBE70BBA-0CED-1103-53BE-9ABB08C1BC50}"/>
              </a:ext>
            </a:extLst>
          </p:cNvPr>
          <p:cNvSpPr txBox="1"/>
          <p:nvPr/>
        </p:nvSpPr>
        <p:spPr>
          <a:xfrm>
            <a:off x="783103" y="1419271"/>
            <a:ext cx="2508123" cy="461665"/>
          </a:xfrm>
          <a:prstGeom prst="rect">
            <a:avLst/>
          </a:prstGeom>
          <a:noFill/>
        </p:spPr>
        <p:txBody>
          <a:bodyPr wrap="none" rtlCol="0">
            <a:spAutoFit/>
          </a:bodyPr>
          <a:lstStyle/>
          <a:p>
            <a:r>
              <a:rPr lang="en-US" sz="2400" b="1" dirty="0"/>
              <a:t>Model Evaluation:</a:t>
            </a:r>
          </a:p>
        </p:txBody>
      </p:sp>
    </p:spTree>
    <p:extLst>
      <p:ext uri="{BB962C8B-B14F-4D97-AF65-F5344CB8AC3E}">
        <p14:creationId xmlns:p14="http://schemas.microsoft.com/office/powerpoint/2010/main" val="26907378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ACBA4-9B62-0A9C-63AB-8CFFA85ABF02}"/>
              </a:ext>
            </a:extLst>
          </p:cNvPr>
          <p:cNvSpPr>
            <a:spLocks noGrp="1"/>
          </p:cNvSpPr>
          <p:nvPr>
            <p:ph type="title"/>
          </p:nvPr>
        </p:nvSpPr>
        <p:spPr>
          <a:xfrm>
            <a:off x="838200" y="365126"/>
            <a:ext cx="10515600" cy="664358"/>
          </a:xfrm>
        </p:spPr>
        <p:txBody>
          <a:bodyPr>
            <a:normAutofit/>
          </a:bodyPr>
          <a:lstStyle/>
          <a:p>
            <a:r>
              <a:rPr lang="en-US" sz="3200" b="1" dirty="0"/>
              <a:t>Experiments &amp; Observations</a:t>
            </a:r>
          </a:p>
        </p:txBody>
      </p:sp>
      <p:sp>
        <p:nvSpPr>
          <p:cNvPr id="5" name="Content Placeholder 2">
            <a:extLst>
              <a:ext uri="{FF2B5EF4-FFF2-40B4-BE49-F238E27FC236}">
                <a16:creationId xmlns:a16="http://schemas.microsoft.com/office/drawing/2014/main" id="{2EC4AD34-5991-05F5-69E3-134978CDADBF}"/>
              </a:ext>
            </a:extLst>
          </p:cNvPr>
          <p:cNvSpPr txBox="1">
            <a:spLocks/>
          </p:cNvSpPr>
          <p:nvPr/>
        </p:nvSpPr>
        <p:spPr>
          <a:xfrm>
            <a:off x="838200" y="3922543"/>
            <a:ext cx="10515600" cy="130477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dirty="0"/>
          </a:p>
        </p:txBody>
      </p:sp>
      <p:pic>
        <p:nvPicPr>
          <p:cNvPr id="8" name="Picture 7">
            <a:extLst>
              <a:ext uri="{FF2B5EF4-FFF2-40B4-BE49-F238E27FC236}">
                <a16:creationId xmlns:a16="http://schemas.microsoft.com/office/drawing/2014/main" id="{69DE1091-1799-E9EE-59B2-0FC6A72E4082}"/>
              </a:ext>
            </a:extLst>
          </p:cNvPr>
          <p:cNvPicPr>
            <a:picLocks noChangeAspect="1"/>
          </p:cNvPicPr>
          <p:nvPr/>
        </p:nvPicPr>
        <p:blipFill>
          <a:blip r:embed="rId2"/>
          <a:stretch>
            <a:fillRect/>
          </a:stretch>
        </p:blipFill>
        <p:spPr>
          <a:xfrm>
            <a:off x="783103" y="888103"/>
            <a:ext cx="7772400" cy="378116"/>
          </a:xfrm>
          <a:prstGeom prst="rect">
            <a:avLst/>
          </a:prstGeom>
        </p:spPr>
      </p:pic>
      <p:sp>
        <p:nvSpPr>
          <p:cNvPr id="9" name="Rectangle 5">
            <a:extLst>
              <a:ext uri="{FF2B5EF4-FFF2-40B4-BE49-F238E27FC236}">
                <a16:creationId xmlns:a16="http://schemas.microsoft.com/office/drawing/2014/main" id="{D3E0EC84-11E6-31F1-855F-2D88699AF635}"/>
              </a:ext>
            </a:extLst>
          </p:cNvPr>
          <p:cNvSpPr>
            <a:spLocks noChangeArrowheads="1"/>
          </p:cNvSpPr>
          <p:nvPr/>
        </p:nvSpPr>
        <p:spPr bwMode="auto">
          <a:xfrm>
            <a:off x="6153670" y="1265807"/>
            <a:ext cx="16480396" cy="8373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10" name="Rectangle 6">
            <a:extLst>
              <a:ext uri="{FF2B5EF4-FFF2-40B4-BE49-F238E27FC236}">
                <a16:creationId xmlns:a16="http://schemas.microsoft.com/office/drawing/2014/main" id="{32A2A817-856D-E84E-51E8-1DD20F260387}"/>
              </a:ext>
            </a:extLst>
          </p:cNvPr>
          <p:cNvSpPr>
            <a:spLocks noChangeArrowheads="1"/>
          </p:cNvSpPr>
          <p:nvPr/>
        </p:nvSpPr>
        <p:spPr bwMode="auto">
          <a:xfrm>
            <a:off x="6153670" y="2345306"/>
            <a:ext cx="1648039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11" name="Rectangle 7">
            <a:extLst>
              <a:ext uri="{FF2B5EF4-FFF2-40B4-BE49-F238E27FC236}">
                <a16:creationId xmlns:a16="http://schemas.microsoft.com/office/drawing/2014/main" id="{01B60494-587F-C105-3FB0-3F21C947A3B8}"/>
              </a:ext>
            </a:extLst>
          </p:cNvPr>
          <p:cNvSpPr>
            <a:spLocks noChangeArrowheads="1"/>
          </p:cNvSpPr>
          <p:nvPr/>
        </p:nvSpPr>
        <p:spPr bwMode="auto">
          <a:xfrm>
            <a:off x="6153670" y="3539106"/>
            <a:ext cx="1648039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12" name="Rectangle 8">
            <a:extLst>
              <a:ext uri="{FF2B5EF4-FFF2-40B4-BE49-F238E27FC236}">
                <a16:creationId xmlns:a16="http://schemas.microsoft.com/office/drawing/2014/main" id="{7C94F5BA-1CF7-199B-71B9-6952941415D2}"/>
              </a:ext>
            </a:extLst>
          </p:cNvPr>
          <p:cNvSpPr>
            <a:spLocks noChangeArrowheads="1"/>
          </p:cNvSpPr>
          <p:nvPr/>
        </p:nvSpPr>
        <p:spPr bwMode="auto">
          <a:xfrm>
            <a:off x="6153670" y="3539106"/>
            <a:ext cx="1648039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7" name="TextBox 6">
            <a:extLst>
              <a:ext uri="{FF2B5EF4-FFF2-40B4-BE49-F238E27FC236}">
                <a16:creationId xmlns:a16="http://schemas.microsoft.com/office/drawing/2014/main" id="{6BBFC080-B902-3E0D-DB76-D4B831EB8572}"/>
              </a:ext>
            </a:extLst>
          </p:cNvPr>
          <p:cNvSpPr txBox="1"/>
          <p:nvPr/>
        </p:nvSpPr>
        <p:spPr>
          <a:xfrm>
            <a:off x="2103120" y="1584960"/>
            <a:ext cx="818237" cy="369332"/>
          </a:xfrm>
          <a:prstGeom prst="rect">
            <a:avLst/>
          </a:prstGeom>
          <a:noFill/>
        </p:spPr>
        <p:txBody>
          <a:bodyPr wrap="none" rtlCol="0">
            <a:spAutoFit/>
          </a:bodyPr>
          <a:lstStyle/>
          <a:p>
            <a:r>
              <a:rPr lang="en-US" dirty="0"/>
              <a:t>VADER</a:t>
            </a:r>
          </a:p>
        </p:txBody>
      </p:sp>
      <p:sp>
        <p:nvSpPr>
          <p:cNvPr id="13" name="TextBox 12">
            <a:extLst>
              <a:ext uri="{FF2B5EF4-FFF2-40B4-BE49-F238E27FC236}">
                <a16:creationId xmlns:a16="http://schemas.microsoft.com/office/drawing/2014/main" id="{53663008-DABB-3DDD-B6EB-F79D342F2BE6}"/>
              </a:ext>
            </a:extLst>
          </p:cNvPr>
          <p:cNvSpPr txBox="1"/>
          <p:nvPr/>
        </p:nvSpPr>
        <p:spPr>
          <a:xfrm>
            <a:off x="8046720" y="1661160"/>
            <a:ext cx="656911" cy="369332"/>
          </a:xfrm>
          <a:prstGeom prst="rect">
            <a:avLst/>
          </a:prstGeom>
          <a:noFill/>
        </p:spPr>
        <p:txBody>
          <a:bodyPr wrap="none" rtlCol="0">
            <a:spAutoFit/>
          </a:bodyPr>
          <a:lstStyle/>
          <a:p>
            <a:r>
              <a:rPr lang="en-US" dirty="0"/>
              <a:t>BERT</a:t>
            </a:r>
          </a:p>
        </p:txBody>
      </p:sp>
      <p:pic>
        <p:nvPicPr>
          <p:cNvPr id="4" name="Picture 3" descr="A screenshot of a computer&#10;&#10;Description automatically generated">
            <a:extLst>
              <a:ext uri="{FF2B5EF4-FFF2-40B4-BE49-F238E27FC236}">
                <a16:creationId xmlns:a16="http://schemas.microsoft.com/office/drawing/2014/main" id="{55EB128E-2BF4-D847-EE67-33199AB9CFC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2585" y="2318754"/>
            <a:ext cx="5301828" cy="3472446"/>
          </a:xfrm>
          <a:prstGeom prst="rect">
            <a:avLst/>
          </a:prstGeom>
        </p:spPr>
      </p:pic>
      <p:pic>
        <p:nvPicPr>
          <p:cNvPr id="15" name="Picture 14" descr="A screen shot of a computer code&#10;&#10;Description automatically generated">
            <a:extLst>
              <a:ext uri="{FF2B5EF4-FFF2-40B4-BE49-F238E27FC236}">
                <a16:creationId xmlns:a16="http://schemas.microsoft.com/office/drawing/2014/main" id="{C0E7B242-C78C-6590-0500-2D03A9CABA9B}"/>
              </a:ext>
            </a:extLst>
          </p:cNvPr>
          <p:cNvPicPr>
            <a:picLocks noChangeAspect="1"/>
          </p:cNvPicPr>
          <p:nvPr/>
        </p:nvPicPr>
        <p:blipFill>
          <a:blip r:embed="rId4"/>
          <a:stretch>
            <a:fillRect/>
          </a:stretch>
        </p:blipFill>
        <p:spPr>
          <a:xfrm>
            <a:off x="6261137" y="2339482"/>
            <a:ext cx="5640354" cy="2887838"/>
          </a:xfrm>
          <a:prstGeom prst="rect">
            <a:avLst/>
          </a:prstGeom>
        </p:spPr>
      </p:pic>
    </p:spTree>
    <p:extLst>
      <p:ext uri="{BB962C8B-B14F-4D97-AF65-F5344CB8AC3E}">
        <p14:creationId xmlns:p14="http://schemas.microsoft.com/office/powerpoint/2010/main" val="3675024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ACBA4-9B62-0A9C-63AB-8CFFA85ABF02}"/>
              </a:ext>
            </a:extLst>
          </p:cNvPr>
          <p:cNvSpPr>
            <a:spLocks noGrp="1"/>
          </p:cNvSpPr>
          <p:nvPr>
            <p:ph type="title"/>
          </p:nvPr>
        </p:nvSpPr>
        <p:spPr>
          <a:xfrm>
            <a:off x="838200" y="365126"/>
            <a:ext cx="10515600" cy="664358"/>
          </a:xfrm>
        </p:spPr>
        <p:txBody>
          <a:bodyPr>
            <a:normAutofit/>
          </a:bodyPr>
          <a:lstStyle/>
          <a:p>
            <a:r>
              <a:rPr lang="en-US" sz="3200" b="1" dirty="0"/>
              <a:t>Experiments &amp; Observations</a:t>
            </a:r>
          </a:p>
        </p:txBody>
      </p:sp>
      <p:sp>
        <p:nvSpPr>
          <p:cNvPr id="5" name="Content Placeholder 2">
            <a:extLst>
              <a:ext uri="{FF2B5EF4-FFF2-40B4-BE49-F238E27FC236}">
                <a16:creationId xmlns:a16="http://schemas.microsoft.com/office/drawing/2014/main" id="{2EC4AD34-5991-05F5-69E3-134978CDADBF}"/>
              </a:ext>
            </a:extLst>
          </p:cNvPr>
          <p:cNvSpPr txBox="1">
            <a:spLocks/>
          </p:cNvSpPr>
          <p:nvPr/>
        </p:nvSpPr>
        <p:spPr>
          <a:xfrm>
            <a:off x="838200" y="3922543"/>
            <a:ext cx="10515600" cy="130477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dirty="0"/>
          </a:p>
        </p:txBody>
      </p:sp>
      <p:pic>
        <p:nvPicPr>
          <p:cNvPr id="8" name="Picture 7">
            <a:extLst>
              <a:ext uri="{FF2B5EF4-FFF2-40B4-BE49-F238E27FC236}">
                <a16:creationId xmlns:a16="http://schemas.microsoft.com/office/drawing/2014/main" id="{69DE1091-1799-E9EE-59B2-0FC6A72E4082}"/>
              </a:ext>
            </a:extLst>
          </p:cNvPr>
          <p:cNvPicPr>
            <a:picLocks noChangeAspect="1"/>
          </p:cNvPicPr>
          <p:nvPr/>
        </p:nvPicPr>
        <p:blipFill>
          <a:blip r:embed="rId2"/>
          <a:stretch>
            <a:fillRect/>
          </a:stretch>
        </p:blipFill>
        <p:spPr>
          <a:xfrm>
            <a:off x="783103" y="888103"/>
            <a:ext cx="7772400" cy="378116"/>
          </a:xfrm>
          <a:prstGeom prst="rect">
            <a:avLst/>
          </a:prstGeom>
        </p:spPr>
      </p:pic>
      <p:sp>
        <p:nvSpPr>
          <p:cNvPr id="9" name="Rectangle 5">
            <a:extLst>
              <a:ext uri="{FF2B5EF4-FFF2-40B4-BE49-F238E27FC236}">
                <a16:creationId xmlns:a16="http://schemas.microsoft.com/office/drawing/2014/main" id="{D3E0EC84-11E6-31F1-855F-2D88699AF635}"/>
              </a:ext>
            </a:extLst>
          </p:cNvPr>
          <p:cNvSpPr>
            <a:spLocks noChangeArrowheads="1"/>
          </p:cNvSpPr>
          <p:nvPr/>
        </p:nvSpPr>
        <p:spPr bwMode="auto">
          <a:xfrm>
            <a:off x="6153670" y="1265807"/>
            <a:ext cx="16480396" cy="8373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10" name="Rectangle 6">
            <a:extLst>
              <a:ext uri="{FF2B5EF4-FFF2-40B4-BE49-F238E27FC236}">
                <a16:creationId xmlns:a16="http://schemas.microsoft.com/office/drawing/2014/main" id="{32A2A817-856D-E84E-51E8-1DD20F260387}"/>
              </a:ext>
            </a:extLst>
          </p:cNvPr>
          <p:cNvSpPr>
            <a:spLocks noChangeArrowheads="1"/>
          </p:cNvSpPr>
          <p:nvPr/>
        </p:nvSpPr>
        <p:spPr bwMode="auto">
          <a:xfrm>
            <a:off x="6153670" y="2345306"/>
            <a:ext cx="1648039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11" name="Rectangle 7">
            <a:extLst>
              <a:ext uri="{FF2B5EF4-FFF2-40B4-BE49-F238E27FC236}">
                <a16:creationId xmlns:a16="http://schemas.microsoft.com/office/drawing/2014/main" id="{01B60494-587F-C105-3FB0-3F21C947A3B8}"/>
              </a:ext>
            </a:extLst>
          </p:cNvPr>
          <p:cNvSpPr>
            <a:spLocks noChangeArrowheads="1"/>
          </p:cNvSpPr>
          <p:nvPr/>
        </p:nvSpPr>
        <p:spPr bwMode="auto">
          <a:xfrm>
            <a:off x="6153670" y="3539106"/>
            <a:ext cx="1648039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14" name="TextBox 13">
            <a:extLst>
              <a:ext uri="{FF2B5EF4-FFF2-40B4-BE49-F238E27FC236}">
                <a16:creationId xmlns:a16="http://schemas.microsoft.com/office/drawing/2014/main" id="{BBE70BBA-0CED-1103-53BE-9ABB08C1BC50}"/>
              </a:ext>
            </a:extLst>
          </p:cNvPr>
          <p:cNvSpPr txBox="1"/>
          <p:nvPr/>
        </p:nvSpPr>
        <p:spPr>
          <a:xfrm>
            <a:off x="783103" y="1419271"/>
            <a:ext cx="2508123" cy="461665"/>
          </a:xfrm>
          <a:prstGeom prst="rect">
            <a:avLst/>
          </a:prstGeom>
          <a:noFill/>
        </p:spPr>
        <p:txBody>
          <a:bodyPr wrap="none" rtlCol="0">
            <a:spAutoFit/>
          </a:bodyPr>
          <a:lstStyle/>
          <a:p>
            <a:r>
              <a:rPr lang="en-US" sz="2400" b="1" dirty="0"/>
              <a:t>Model Evaluation:</a:t>
            </a:r>
          </a:p>
        </p:txBody>
      </p:sp>
      <p:pic>
        <p:nvPicPr>
          <p:cNvPr id="4" name="Picture 3" descr="A screenshot of a computer&#10;&#10;Description automatically generated">
            <a:extLst>
              <a:ext uri="{FF2B5EF4-FFF2-40B4-BE49-F238E27FC236}">
                <a16:creationId xmlns:a16="http://schemas.microsoft.com/office/drawing/2014/main" id="{333CC6D2-6D21-F869-D557-C07C4FEF8099}"/>
              </a:ext>
            </a:extLst>
          </p:cNvPr>
          <p:cNvPicPr>
            <a:picLocks noChangeAspect="1"/>
          </p:cNvPicPr>
          <p:nvPr/>
        </p:nvPicPr>
        <p:blipFill>
          <a:blip r:embed="rId3"/>
          <a:stretch>
            <a:fillRect/>
          </a:stretch>
        </p:blipFill>
        <p:spPr>
          <a:xfrm>
            <a:off x="757667" y="2345307"/>
            <a:ext cx="5280664" cy="3738716"/>
          </a:xfrm>
          <a:prstGeom prst="rect">
            <a:avLst/>
          </a:prstGeom>
        </p:spPr>
      </p:pic>
      <p:sp>
        <p:nvSpPr>
          <p:cNvPr id="6" name="TextBox 5">
            <a:extLst>
              <a:ext uri="{FF2B5EF4-FFF2-40B4-BE49-F238E27FC236}">
                <a16:creationId xmlns:a16="http://schemas.microsoft.com/office/drawing/2014/main" id="{CE4A87A9-2BC6-EF93-2456-60D312FC7CF5}"/>
              </a:ext>
            </a:extLst>
          </p:cNvPr>
          <p:cNvSpPr txBox="1"/>
          <p:nvPr/>
        </p:nvSpPr>
        <p:spPr>
          <a:xfrm>
            <a:off x="6693770" y="1411031"/>
            <a:ext cx="2389052" cy="461665"/>
          </a:xfrm>
          <a:prstGeom prst="rect">
            <a:avLst/>
          </a:prstGeom>
          <a:noFill/>
        </p:spPr>
        <p:txBody>
          <a:bodyPr wrap="none" rtlCol="0">
            <a:spAutoFit/>
          </a:bodyPr>
          <a:lstStyle/>
          <a:p>
            <a:r>
              <a:rPr lang="en-US" sz="2400" b="1" dirty="0"/>
              <a:t>Confusion Matrix</a:t>
            </a:r>
          </a:p>
        </p:txBody>
      </p:sp>
      <p:pic>
        <p:nvPicPr>
          <p:cNvPr id="16" name="Picture 15" descr="A graph with blue squares&#10;&#10;Description automatically generated">
            <a:extLst>
              <a:ext uri="{FF2B5EF4-FFF2-40B4-BE49-F238E27FC236}">
                <a16:creationId xmlns:a16="http://schemas.microsoft.com/office/drawing/2014/main" id="{9FD03877-1F06-5448-DEF3-0E760F06D011}"/>
              </a:ext>
            </a:extLst>
          </p:cNvPr>
          <p:cNvPicPr>
            <a:picLocks noChangeAspect="1"/>
          </p:cNvPicPr>
          <p:nvPr/>
        </p:nvPicPr>
        <p:blipFill>
          <a:blip r:embed="rId4"/>
          <a:stretch>
            <a:fillRect/>
          </a:stretch>
        </p:blipFill>
        <p:spPr>
          <a:xfrm>
            <a:off x="6381099" y="2302411"/>
            <a:ext cx="5152090" cy="4108388"/>
          </a:xfrm>
          <a:prstGeom prst="rect">
            <a:avLst/>
          </a:prstGeom>
        </p:spPr>
      </p:pic>
    </p:spTree>
    <p:extLst>
      <p:ext uri="{BB962C8B-B14F-4D97-AF65-F5344CB8AC3E}">
        <p14:creationId xmlns:p14="http://schemas.microsoft.com/office/powerpoint/2010/main" val="3818847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ACBA4-9B62-0A9C-63AB-8CFFA85ABF02}"/>
              </a:ext>
            </a:extLst>
          </p:cNvPr>
          <p:cNvSpPr>
            <a:spLocks noGrp="1"/>
          </p:cNvSpPr>
          <p:nvPr>
            <p:ph type="title"/>
          </p:nvPr>
        </p:nvSpPr>
        <p:spPr>
          <a:xfrm>
            <a:off x="838200" y="365126"/>
            <a:ext cx="10515600" cy="664358"/>
          </a:xfrm>
        </p:spPr>
        <p:txBody>
          <a:bodyPr>
            <a:normAutofit/>
          </a:bodyPr>
          <a:lstStyle/>
          <a:p>
            <a:r>
              <a:rPr lang="en-US" sz="3200" b="1" dirty="0"/>
              <a:t>Experiments &amp; Observations</a:t>
            </a:r>
          </a:p>
        </p:txBody>
      </p:sp>
      <p:sp>
        <p:nvSpPr>
          <p:cNvPr id="5" name="Content Placeholder 2">
            <a:extLst>
              <a:ext uri="{FF2B5EF4-FFF2-40B4-BE49-F238E27FC236}">
                <a16:creationId xmlns:a16="http://schemas.microsoft.com/office/drawing/2014/main" id="{2EC4AD34-5991-05F5-69E3-134978CDADBF}"/>
              </a:ext>
            </a:extLst>
          </p:cNvPr>
          <p:cNvSpPr txBox="1">
            <a:spLocks/>
          </p:cNvSpPr>
          <p:nvPr/>
        </p:nvSpPr>
        <p:spPr>
          <a:xfrm>
            <a:off x="838200" y="3922543"/>
            <a:ext cx="10515600" cy="130477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dirty="0"/>
          </a:p>
        </p:txBody>
      </p:sp>
      <p:pic>
        <p:nvPicPr>
          <p:cNvPr id="8" name="Picture 7">
            <a:extLst>
              <a:ext uri="{FF2B5EF4-FFF2-40B4-BE49-F238E27FC236}">
                <a16:creationId xmlns:a16="http://schemas.microsoft.com/office/drawing/2014/main" id="{69DE1091-1799-E9EE-59B2-0FC6A72E4082}"/>
              </a:ext>
            </a:extLst>
          </p:cNvPr>
          <p:cNvPicPr>
            <a:picLocks noChangeAspect="1"/>
          </p:cNvPicPr>
          <p:nvPr/>
        </p:nvPicPr>
        <p:blipFill>
          <a:blip r:embed="rId2"/>
          <a:stretch>
            <a:fillRect/>
          </a:stretch>
        </p:blipFill>
        <p:spPr>
          <a:xfrm>
            <a:off x="783103" y="888103"/>
            <a:ext cx="7772400" cy="378116"/>
          </a:xfrm>
          <a:prstGeom prst="rect">
            <a:avLst/>
          </a:prstGeom>
        </p:spPr>
      </p:pic>
      <p:sp>
        <p:nvSpPr>
          <p:cNvPr id="9" name="Rectangle 5">
            <a:extLst>
              <a:ext uri="{FF2B5EF4-FFF2-40B4-BE49-F238E27FC236}">
                <a16:creationId xmlns:a16="http://schemas.microsoft.com/office/drawing/2014/main" id="{D3E0EC84-11E6-31F1-855F-2D88699AF635}"/>
              </a:ext>
            </a:extLst>
          </p:cNvPr>
          <p:cNvSpPr>
            <a:spLocks noChangeArrowheads="1"/>
          </p:cNvSpPr>
          <p:nvPr/>
        </p:nvSpPr>
        <p:spPr bwMode="auto">
          <a:xfrm>
            <a:off x="6153670" y="1265807"/>
            <a:ext cx="16480396" cy="8373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10" name="Rectangle 6">
            <a:extLst>
              <a:ext uri="{FF2B5EF4-FFF2-40B4-BE49-F238E27FC236}">
                <a16:creationId xmlns:a16="http://schemas.microsoft.com/office/drawing/2014/main" id="{32A2A817-856D-E84E-51E8-1DD20F260387}"/>
              </a:ext>
            </a:extLst>
          </p:cNvPr>
          <p:cNvSpPr>
            <a:spLocks noChangeArrowheads="1"/>
          </p:cNvSpPr>
          <p:nvPr/>
        </p:nvSpPr>
        <p:spPr bwMode="auto">
          <a:xfrm>
            <a:off x="6153670" y="2345306"/>
            <a:ext cx="1648039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11" name="Rectangle 7">
            <a:extLst>
              <a:ext uri="{FF2B5EF4-FFF2-40B4-BE49-F238E27FC236}">
                <a16:creationId xmlns:a16="http://schemas.microsoft.com/office/drawing/2014/main" id="{01B60494-587F-C105-3FB0-3F21C947A3B8}"/>
              </a:ext>
            </a:extLst>
          </p:cNvPr>
          <p:cNvSpPr>
            <a:spLocks noChangeArrowheads="1"/>
          </p:cNvSpPr>
          <p:nvPr/>
        </p:nvSpPr>
        <p:spPr bwMode="auto">
          <a:xfrm>
            <a:off x="6153670" y="3539106"/>
            <a:ext cx="1648039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12" name="Rectangle 8">
            <a:extLst>
              <a:ext uri="{FF2B5EF4-FFF2-40B4-BE49-F238E27FC236}">
                <a16:creationId xmlns:a16="http://schemas.microsoft.com/office/drawing/2014/main" id="{7C94F5BA-1CF7-199B-71B9-6952941415D2}"/>
              </a:ext>
            </a:extLst>
          </p:cNvPr>
          <p:cNvSpPr>
            <a:spLocks noChangeArrowheads="1"/>
          </p:cNvSpPr>
          <p:nvPr/>
        </p:nvSpPr>
        <p:spPr bwMode="auto">
          <a:xfrm>
            <a:off x="6153670" y="3539106"/>
            <a:ext cx="1648039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7" name="TextBox 6">
            <a:extLst>
              <a:ext uri="{FF2B5EF4-FFF2-40B4-BE49-F238E27FC236}">
                <a16:creationId xmlns:a16="http://schemas.microsoft.com/office/drawing/2014/main" id="{6BBFC080-B902-3E0D-DB76-D4B831EB8572}"/>
              </a:ext>
            </a:extLst>
          </p:cNvPr>
          <p:cNvSpPr txBox="1"/>
          <p:nvPr/>
        </p:nvSpPr>
        <p:spPr>
          <a:xfrm>
            <a:off x="2103120" y="2133600"/>
            <a:ext cx="1305422" cy="369332"/>
          </a:xfrm>
          <a:prstGeom prst="rect">
            <a:avLst/>
          </a:prstGeom>
          <a:noFill/>
        </p:spPr>
        <p:txBody>
          <a:bodyPr wrap="none" rtlCol="0">
            <a:spAutoFit/>
          </a:bodyPr>
          <a:lstStyle/>
          <a:p>
            <a:r>
              <a:rPr lang="en-US" dirty="0"/>
              <a:t>Naïve Bayes</a:t>
            </a:r>
          </a:p>
        </p:txBody>
      </p:sp>
      <p:sp>
        <p:nvSpPr>
          <p:cNvPr id="13" name="TextBox 12">
            <a:extLst>
              <a:ext uri="{FF2B5EF4-FFF2-40B4-BE49-F238E27FC236}">
                <a16:creationId xmlns:a16="http://schemas.microsoft.com/office/drawing/2014/main" id="{53663008-DABB-3DDD-B6EB-F79D342F2BE6}"/>
              </a:ext>
            </a:extLst>
          </p:cNvPr>
          <p:cNvSpPr txBox="1"/>
          <p:nvPr/>
        </p:nvSpPr>
        <p:spPr>
          <a:xfrm>
            <a:off x="8046720" y="2109296"/>
            <a:ext cx="1947969" cy="369332"/>
          </a:xfrm>
          <a:prstGeom prst="rect">
            <a:avLst/>
          </a:prstGeom>
          <a:noFill/>
        </p:spPr>
        <p:txBody>
          <a:bodyPr wrap="none" rtlCol="0">
            <a:spAutoFit/>
          </a:bodyPr>
          <a:lstStyle/>
          <a:p>
            <a:r>
              <a:rPr lang="en-US" dirty="0"/>
              <a:t>Logistic Regression</a:t>
            </a:r>
          </a:p>
        </p:txBody>
      </p:sp>
      <p:sp>
        <p:nvSpPr>
          <p:cNvPr id="14" name="TextBox 13">
            <a:extLst>
              <a:ext uri="{FF2B5EF4-FFF2-40B4-BE49-F238E27FC236}">
                <a16:creationId xmlns:a16="http://schemas.microsoft.com/office/drawing/2014/main" id="{BBE70BBA-0CED-1103-53BE-9ABB08C1BC50}"/>
              </a:ext>
            </a:extLst>
          </p:cNvPr>
          <p:cNvSpPr txBox="1"/>
          <p:nvPr/>
        </p:nvSpPr>
        <p:spPr>
          <a:xfrm>
            <a:off x="783103" y="1419271"/>
            <a:ext cx="2389052" cy="461665"/>
          </a:xfrm>
          <a:prstGeom prst="rect">
            <a:avLst/>
          </a:prstGeom>
          <a:noFill/>
        </p:spPr>
        <p:txBody>
          <a:bodyPr wrap="none" rtlCol="0">
            <a:spAutoFit/>
          </a:bodyPr>
          <a:lstStyle/>
          <a:p>
            <a:r>
              <a:rPr lang="en-US" sz="2400" b="1" dirty="0"/>
              <a:t>Confusion Matrix</a:t>
            </a:r>
          </a:p>
        </p:txBody>
      </p:sp>
      <p:pic>
        <p:nvPicPr>
          <p:cNvPr id="6" name="Picture 5" descr="A graph with blue squares&#10;&#10;Description automatically generated">
            <a:extLst>
              <a:ext uri="{FF2B5EF4-FFF2-40B4-BE49-F238E27FC236}">
                <a16:creationId xmlns:a16="http://schemas.microsoft.com/office/drawing/2014/main" id="{1E8AF3E2-ADBD-4C49-9CD8-85D75F9D349C}"/>
              </a:ext>
            </a:extLst>
          </p:cNvPr>
          <p:cNvPicPr>
            <a:picLocks noChangeAspect="1"/>
          </p:cNvPicPr>
          <p:nvPr/>
        </p:nvPicPr>
        <p:blipFill>
          <a:blip r:embed="rId3"/>
          <a:stretch>
            <a:fillRect/>
          </a:stretch>
        </p:blipFill>
        <p:spPr>
          <a:xfrm>
            <a:off x="917358" y="2748317"/>
            <a:ext cx="4509593" cy="3650218"/>
          </a:xfrm>
          <a:prstGeom prst="rect">
            <a:avLst/>
          </a:prstGeom>
        </p:spPr>
      </p:pic>
      <p:pic>
        <p:nvPicPr>
          <p:cNvPr id="17" name="Picture 16" descr="A blue squares with numbers&#10;&#10;Description automatically generated">
            <a:extLst>
              <a:ext uri="{FF2B5EF4-FFF2-40B4-BE49-F238E27FC236}">
                <a16:creationId xmlns:a16="http://schemas.microsoft.com/office/drawing/2014/main" id="{7B712FB6-E542-DA0A-8FDF-167402B481F4}"/>
              </a:ext>
            </a:extLst>
          </p:cNvPr>
          <p:cNvPicPr>
            <a:picLocks noChangeAspect="1"/>
          </p:cNvPicPr>
          <p:nvPr/>
        </p:nvPicPr>
        <p:blipFill>
          <a:blip r:embed="rId4"/>
          <a:stretch>
            <a:fillRect/>
          </a:stretch>
        </p:blipFill>
        <p:spPr>
          <a:xfrm>
            <a:off x="6472314" y="2653902"/>
            <a:ext cx="4960644" cy="3626148"/>
          </a:xfrm>
          <a:prstGeom prst="rect">
            <a:avLst/>
          </a:prstGeom>
        </p:spPr>
      </p:pic>
    </p:spTree>
    <p:extLst>
      <p:ext uri="{BB962C8B-B14F-4D97-AF65-F5344CB8AC3E}">
        <p14:creationId xmlns:p14="http://schemas.microsoft.com/office/powerpoint/2010/main" val="28742786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ACBA4-9B62-0A9C-63AB-8CFFA85ABF02}"/>
              </a:ext>
            </a:extLst>
          </p:cNvPr>
          <p:cNvSpPr>
            <a:spLocks noGrp="1"/>
          </p:cNvSpPr>
          <p:nvPr>
            <p:ph type="title"/>
          </p:nvPr>
        </p:nvSpPr>
        <p:spPr>
          <a:xfrm>
            <a:off x="838200" y="365126"/>
            <a:ext cx="10515600" cy="664358"/>
          </a:xfrm>
        </p:spPr>
        <p:txBody>
          <a:bodyPr>
            <a:normAutofit/>
          </a:bodyPr>
          <a:lstStyle/>
          <a:p>
            <a:r>
              <a:rPr lang="en-US" sz="3200" b="1" dirty="0"/>
              <a:t>Experiments &amp; Observations</a:t>
            </a:r>
          </a:p>
        </p:txBody>
      </p:sp>
      <p:sp>
        <p:nvSpPr>
          <p:cNvPr id="5" name="Content Placeholder 2">
            <a:extLst>
              <a:ext uri="{FF2B5EF4-FFF2-40B4-BE49-F238E27FC236}">
                <a16:creationId xmlns:a16="http://schemas.microsoft.com/office/drawing/2014/main" id="{2EC4AD34-5991-05F5-69E3-134978CDADBF}"/>
              </a:ext>
            </a:extLst>
          </p:cNvPr>
          <p:cNvSpPr txBox="1">
            <a:spLocks/>
          </p:cNvSpPr>
          <p:nvPr/>
        </p:nvSpPr>
        <p:spPr>
          <a:xfrm>
            <a:off x="838200" y="3922543"/>
            <a:ext cx="10515600" cy="130477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dirty="0"/>
          </a:p>
        </p:txBody>
      </p:sp>
      <p:pic>
        <p:nvPicPr>
          <p:cNvPr id="8" name="Picture 7">
            <a:extLst>
              <a:ext uri="{FF2B5EF4-FFF2-40B4-BE49-F238E27FC236}">
                <a16:creationId xmlns:a16="http://schemas.microsoft.com/office/drawing/2014/main" id="{69DE1091-1799-E9EE-59B2-0FC6A72E4082}"/>
              </a:ext>
            </a:extLst>
          </p:cNvPr>
          <p:cNvPicPr>
            <a:picLocks noChangeAspect="1"/>
          </p:cNvPicPr>
          <p:nvPr/>
        </p:nvPicPr>
        <p:blipFill>
          <a:blip r:embed="rId2"/>
          <a:stretch>
            <a:fillRect/>
          </a:stretch>
        </p:blipFill>
        <p:spPr>
          <a:xfrm>
            <a:off x="783103" y="888103"/>
            <a:ext cx="7772400" cy="378116"/>
          </a:xfrm>
          <a:prstGeom prst="rect">
            <a:avLst/>
          </a:prstGeom>
        </p:spPr>
      </p:pic>
      <p:sp>
        <p:nvSpPr>
          <p:cNvPr id="9" name="Rectangle 5">
            <a:extLst>
              <a:ext uri="{FF2B5EF4-FFF2-40B4-BE49-F238E27FC236}">
                <a16:creationId xmlns:a16="http://schemas.microsoft.com/office/drawing/2014/main" id="{D3E0EC84-11E6-31F1-855F-2D88699AF635}"/>
              </a:ext>
            </a:extLst>
          </p:cNvPr>
          <p:cNvSpPr>
            <a:spLocks noChangeArrowheads="1"/>
          </p:cNvSpPr>
          <p:nvPr/>
        </p:nvSpPr>
        <p:spPr bwMode="auto">
          <a:xfrm>
            <a:off x="6153670" y="1265807"/>
            <a:ext cx="16480396" cy="8373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10" name="Rectangle 6">
            <a:extLst>
              <a:ext uri="{FF2B5EF4-FFF2-40B4-BE49-F238E27FC236}">
                <a16:creationId xmlns:a16="http://schemas.microsoft.com/office/drawing/2014/main" id="{32A2A817-856D-E84E-51E8-1DD20F260387}"/>
              </a:ext>
            </a:extLst>
          </p:cNvPr>
          <p:cNvSpPr>
            <a:spLocks noChangeArrowheads="1"/>
          </p:cNvSpPr>
          <p:nvPr/>
        </p:nvSpPr>
        <p:spPr bwMode="auto">
          <a:xfrm>
            <a:off x="6153670" y="2345306"/>
            <a:ext cx="1648039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11" name="Rectangle 7">
            <a:extLst>
              <a:ext uri="{FF2B5EF4-FFF2-40B4-BE49-F238E27FC236}">
                <a16:creationId xmlns:a16="http://schemas.microsoft.com/office/drawing/2014/main" id="{01B60494-587F-C105-3FB0-3F21C947A3B8}"/>
              </a:ext>
            </a:extLst>
          </p:cNvPr>
          <p:cNvSpPr>
            <a:spLocks noChangeArrowheads="1"/>
          </p:cNvSpPr>
          <p:nvPr/>
        </p:nvSpPr>
        <p:spPr bwMode="auto">
          <a:xfrm>
            <a:off x="6153670" y="3539106"/>
            <a:ext cx="1648039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12" name="Rectangle 8">
            <a:extLst>
              <a:ext uri="{FF2B5EF4-FFF2-40B4-BE49-F238E27FC236}">
                <a16:creationId xmlns:a16="http://schemas.microsoft.com/office/drawing/2014/main" id="{7C94F5BA-1CF7-199B-71B9-6952941415D2}"/>
              </a:ext>
            </a:extLst>
          </p:cNvPr>
          <p:cNvSpPr>
            <a:spLocks noChangeArrowheads="1"/>
          </p:cNvSpPr>
          <p:nvPr/>
        </p:nvSpPr>
        <p:spPr bwMode="auto">
          <a:xfrm>
            <a:off x="6153670" y="3539106"/>
            <a:ext cx="1648039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7" name="TextBox 6">
            <a:extLst>
              <a:ext uri="{FF2B5EF4-FFF2-40B4-BE49-F238E27FC236}">
                <a16:creationId xmlns:a16="http://schemas.microsoft.com/office/drawing/2014/main" id="{6BBFC080-B902-3E0D-DB76-D4B831EB8572}"/>
              </a:ext>
            </a:extLst>
          </p:cNvPr>
          <p:cNvSpPr txBox="1"/>
          <p:nvPr/>
        </p:nvSpPr>
        <p:spPr>
          <a:xfrm>
            <a:off x="2103120" y="2133600"/>
            <a:ext cx="2468048" cy="369332"/>
          </a:xfrm>
          <a:prstGeom prst="rect">
            <a:avLst/>
          </a:prstGeom>
          <a:noFill/>
        </p:spPr>
        <p:txBody>
          <a:bodyPr wrap="none" rtlCol="0">
            <a:spAutoFit/>
          </a:bodyPr>
          <a:lstStyle/>
          <a:p>
            <a:r>
              <a:rPr lang="en-US" dirty="0"/>
              <a:t>Support Vector Machine</a:t>
            </a:r>
          </a:p>
        </p:txBody>
      </p:sp>
      <p:sp>
        <p:nvSpPr>
          <p:cNvPr id="13" name="TextBox 12">
            <a:extLst>
              <a:ext uri="{FF2B5EF4-FFF2-40B4-BE49-F238E27FC236}">
                <a16:creationId xmlns:a16="http://schemas.microsoft.com/office/drawing/2014/main" id="{53663008-DABB-3DDD-B6EB-F79D342F2BE6}"/>
              </a:ext>
            </a:extLst>
          </p:cNvPr>
          <p:cNvSpPr txBox="1"/>
          <p:nvPr/>
        </p:nvSpPr>
        <p:spPr>
          <a:xfrm>
            <a:off x="8046720" y="2134010"/>
            <a:ext cx="2495491" cy="369332"/>
          </a:xfrm>
          <a:prstGeom prst="rect">
            <a:avLst/>
          </a:prstGeom>
          <a:noFill/>
        </p:spPr>
        <p:txBody>
          <a:bodyPr wrap="none" rtlCol="0">
            <a:spAutoFit/>
          </a:bodyPr>
          <a:lstStyle/>
          <a:p>
            <a:r>
              <a:rPr lang="en-US" dirty="0"/>
              <a:t>Random Forest Classifier</a:t>
            </a:r>
          </a:p>
        </p:txBody>
      </p:sp>
      <p:sp>
        <p:nvSpPr>
          <p:cNvPr id="14" name="TextBox 13">
            <a:extLst>
              <a:ext uri="{FF2B5EF4-FFF2-40B4-BE49-F238E27FC236}">
                <a16:creationId xmlns:a16="http://schemas.microsoft.com/office/drawing/2014/main" id="{BBE70BBA-0CED-1103-53BE-9ABB08C1BC50}"/>
              </a:ext>
            </a:extLst>
          </p:cNvPr>
          <p:cNvSpPr txBox="1"/>
          <p:nvPr/>
        </p:nvSpPr>
        <p:spPr>
          <a:xfrm>
            <a:off x="783103" y="1419271"/>
            <a:ext cx="2389052" cy="461665"/>
          </a:xfrm>
          <a:prstGeom prst="rect">
            <a:avLst/>
          </a:prstGeom>
          <a:noFill/>
        </p:spPr>
        <p:txBody>
          <a:bodyPr wrap="none" rtlCol="0">
            <a:spAutoFit/>
          </a:bodyPr>
          <a:lstStyle/>
          <a:p>
            <a:r>
              <a:rPr lang="en-US" sz="2400" b="1" dirty="0"/>
              <a:t>Confusion Matrix</a:t>
            </a:r>
          </a:p>
        </p:txBody>
      </p:sp>
      <p:pic>
        <p:nvPicPr>
          <p:cNvPr id="6" name="Picture 5" descr="A graph with numbers and a few squares&#10;&#10;Description automatically generated with medium confidence">
            <a:extLst>
              <a:ext uri="{FF2B5EF4-FFF2-40B4-BE49-F238E27FC236}">
                <a16:creationId xmlns:a16="http://schemas.microsoft.com/office/drawing/2014/main" id="{7EA9FED0-F837-3031-A331-D0272A46E58A}"/>
              </a:ext>
            </a:extLst>
          </p:cNvPr>
          <p:cNvPicPr>
            <a:picLocks noChangeAspect="1"/>
          </p:cNvPicPr>
          <p:nvPr/>
        </p:nvPicPr>
        <p:blipFill>
          <a:blip r:embed="rId3"/>
          <a:stretch>
            <a:fillRect/>
          </a:stretch>
        </p:blipFill>
        <p:spPr>
          <a:xfrm>
            <a:off x="670012" y="2784893"/>
            <a:ext cx="5162378" cy="3364165"/>
          </a:xfrm>
          <a:prstGeom prst="rect">
            <a:avLst/>
          </a:prstGeom>
        </p:spPr>
      </p:pic>
      <p:pic>
        <p:nvPicPr>
          <p:cNvPr id="17" name="Picture 16" descr="A graph with blue squares&#10;&#10;Description automatically generated">
            <a:extLst>
              <a:ext uri="{FF2B5EF4-FFF2-40B4-BE49-F238E27FC236}">
                <a16:creationId xmlns:a16="http://schemas.microsoft.com/office/drawing/2014/main" id="{A50D9781-C9F6-C8A4-6D4F-768F89AC6616}"/>
              </a:ext>
            </a:extLst>
          </p:cNvPr>
          <p:cNvPicPr>
            <a:picLocks noChangeAspect="1"/>
          </p:cNvPicPr>
          <p:nvPr/>
        </p:nvPicPr>
        <p:blipFill>
          <a:blip r:embed="rId4"/>
          <a:stretch>
            <a:fillRect/>
          </a:stretch>
        </p:blipFill>
        <p:spPr>
          <a:xfrm>
            <a:off x="6899194" y="2745489"/>
            <a:ext cx="4532444" cy="3656568"/>
          </a:xfrm>
          <a:prstGeom prst="rect">
            <a:avLst/>
          </a:prstGeom>
        </p:spPr>
      </p:pic>
    </p:spTree>
    <p:extLst>
      <p:ext uri="{BB962C8B-B14F-4D97-AF65-F5344CB8AC3E}">
        <p14:creationId xmlns:p14="http://schemas.microsoft.com/office/powerpoint/2010/main" val="33011890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ACBA4-9B62-0A9C-63AB-8CFFA85ABF02}"/>
              </a:ext>
            </a:extLst>
          </p:cNvPr>
          <p:cNvSpPr>
            <a:spLocks noGrp="1"/>
          </p:cNvSpPr>
          <p:nvPr>
            <p:ph type="title"/>
          </p:nvPr>
        </p:nvSpPr>
        <p:spPr>
          <a:xfrm>
            <a:off x="838200" y="365126"/>
            <a:ext cx="10515600" cy="664358"/>
          </a:xfrm>
        </p:spPr>
        <p:txBody>
          <a:bodyPr>
            <a:normAutofit/>
          </a:bodyPr>
          <a:lstStyle/>
          <a:p>
            <a:r>
              <a:rPr lang="en-US" sz="3200" b="1" dirty="0"/>
              <a:t>Experiments &amp; Observations</a:t>
            </a:r>
          </a:p>
        </p:txBody>
      </p:sp>
      <p:sp>
        <p:nvSpPr>
          <p:cNvPr id="5" name="Content Placeholder 2">
            <a:extLst>
              <a:ext uri="{FF2B5EF4-FFF2-40B4-BE49-F238E27FC236}">
                <a16:creationId xmlns:a16="http://schemas.microsoft.com/office/drawing/2014/main" id="{2EC4AD34-5991-05F5-69E3-134978CDADBF}"/>
              </a:ext>
            </a:extLst>
          </p:cNvPr>
          <p:cNvSpPr txBox="1">
            <a:spLocks/>
          </p:cNvSpPr>
          <p:nvPr/>
        </p:nvSpPr>
        <p:spPr>
          <a:xfrm>
            <a:off x="838200" y="3922543"/>
            <a:ext cx="10515600" cy="130477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dirty="0"/>
          </a:p>
        </p:txBody>
      </p:sp>
      <p:pic>
        <p:nvPicPr>
          <p:cNvPr id="8" name="Picture 7">
            <a:extLst>
              <a:ext uri="{FF2B5EF4-FFF2-40B4-BE49-F238E27FC236}">
                <a16:creationId xmlns:a16="http://schemas.microsoft.com/office/drawing/2014/main" id="{69DE1091-1799-E9EE-59B2-0FC6A72E4082}"/>
              </a:ext>
            </a:extLst>
          </p:cNvPr>
          <p:cNvPicPr>
            <a:picLocks noChangeAspect="1"/>
          </p:cNvPicPr>
          <p:nvPr/>
        </p:nvPicPr>
        <p:blipFill>
          <a:blip r:embed="rId2"/>
          <a:stretch>
            <a:fillRect/>
          </a:stretch>
        </p:blipFill>
        <p:spPr>
          <a:xfrm>
            <a:off x="783103" y="888103"/>
            <a:ext cx="7772400" cy="378116"/>
          </a:xfrm>
          <a:prstGeom prst="rect">
            <a:avLst/>
          </a:prstGeom>
        </p:spPr>
      </p:pic>
      <p:sp>
        <p:nvSpPr>
          <p:cNvPr id="9" name="Rectangle 5">
            <a:extLst>
              <a:ext uri="{FF2B5EF4-FFF2-40B4-BE49-F238E27FC236}">
                <a16:creationId xmlns:a16="http://schemas.microsoft.com/office/drawing/2014/main" id="{D3E0EC84-11E6-31F1-855F-2D88699AF635}"/>
              </a:ext>
            </a:extLst>
          </p:cNvPr>
          <p:cNvSpPr>
            <a:spLocks noChangeArrowheads="1"/>
          </p:cNvSpPr>
          <p:nvPr/>
        </p:nvSpPr>
        <p:spPr bwMode="auto">
          <a:xfrm>
            <a:off x="6153670" y="1265807"/>
            <a:ext cx="16480396" cy="8373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10" name="Rectangle 6">
            <a:extLst>
              <a:ext uri="{FF2B5EF4-FFF2-40B4-BE49-F238E27FC236}">
                <a16:creationId xmlns:a16="http://schemas.microsoft.com/office/drawing/2014/main" id="{32A2A817-856D-E84E-51E8-1DD20F260387}"/>
              </a:ext>
            </a:extLst>
          </p:cNvPr>
          <p:cNvSpPr>
            <a:spLocks noChangeArrowheads="1"/>
          </p:cNvSpPr>
          <p:nvPr/>
        </p:nvSpPr>
        <p:spPr bwMode="auto">
          <a:xfrm>
            <a:off x="6153670" y="2345306"/>
            <a:ext cx="1648039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11" name="Rectangle 7">
            <a:extLst>
              <a:ext uri="{FF2B5EF4-FFF2-40B4-BE49-F238E27FC236}">
                <a16:creationId xmlns:a16="http://schemas.microsoft.com/office/drawing/2014/main" id="{01B60494-587F-C105-3FB0-3F21C947A3B8}"/>
              </a:ext>
            </a:extLst>
          </p:cNvPr>
          <p:cNvSpPr>
            <a:spLocks noChangeArrowheads="1"/>
          </p:cNvSpPr>
          <p:nvPr/>
        </p:nvSpPr>
        <p:spPr bwMode="auto">
          <a:xfrm>
            <a:off x="6153670" y="3539106"/>
            <a:ext cx="1648039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12" name="Rectangle 8">
            <a:extLst>
              <a:ext uri="{FF2B5EF4-FFF2-40B4-BE49-F238E27FC236}">
                <a16:creationId xmlns:a16="http://schemas.microsoft.com/office/drawing/2014/main" id="{7C94F5BA-1CF7-199B-71B9-6952941415D2}"/>
              </a:ext>
            </a:extLst>
          </p:cNvPr>
          <p:cNvSpPr>
            <a:spLocks noChangeArrowheads="1"/>
          </p:cNvSpPr>
          <p:nvPr/>
        </p:nvSpPr>
        <p:spPr bwMode="auto">
          <a:xfrm>
            <a:off x="6153670" y="3539106"/>
            <a:ext cx="1648039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7" name="TextBox 6">
            <a:extLst>
              <a:ext uri="{FF2B5EF4-FFF2-40B4-BE49-F238E27FC236}">
                <a16:creationId xmlns:a16="http://schemas.microsoft.com/office/drawing/2014/main" id="{6BBFC080-B902-3E0D-DB76-D4B831EB8572}"/>
              </a:ext>
            </a:extLst>
          </p:cNvPr>
          <p:cNvSpPr txBox="1"/>
          <p:nvPr/>
        </p:nvSpPr>
        <p:spPr>
          <a:xfrm>
            <a:off x="2103120" y="1584960"/>
            <a:ext cx="818237" cy="369332"/>
          </a:xfrm>
          <a:prstGeom prst="rect">
            <a:avLst/>
          </a:prstGeom>
          <a:noFill/>
        </p:spPr>
        <p:txBody>
          <a:bodyPr wrap="none" rtlCol="0">
            <a:spAutoFit/>
          </a:bodyPr>
          <a:lstStyle/>
          <a:p>
            <a:r>
              <a:rPr lang="en-US" dirty="0"/>
              <a:t>VADER</a:t>
            </a:r>
          </a:p>
        </p:txBody>
      </p:sp>
      <p:sp>
        <p:nvSpPr>
          <p:cNvPr id="13" name="TextBox 12">
            <a:extLst>
              <a:ext uri="{FF2B5EF4-FFF2-40B4-BE49-F238E27FC236}">
                <a16:creationId xmlns:a16="http://schemas.microsoft.com/office/drawing/2014/main" id="{53663008-DABB-3DDD-B6EB-F79D342F2BE6}"/>
              </a:ext>
            </a:extLst>
          </p:cNvPr>
          <p:cNvSpPr txBox="1"/>
          <p:nvPr/>
        </p:nvSpPr>
        <p:spPr>
          <a:xfrm>
            <a:off x="8046720" y="1661160"/>
            <a:ext cx="656911" cy="369332"/>
          </a:xfrm>
          <a:prstGeom prst="rect">
            <a:avLst/>
          </a:prstGeom>
          <a:noFill/>
        </p:spPr>
        <p:txBody>
          <a:bodyPr wrap="none" rtlCol="0">
            <a:spAutoFit/>
          </a:bodyPr>
          <a:lstStyle/>
          <a:p>
            <a:r>
              <a:rPr lang="en-US" dirty="0"/>
              <a:t>BERT</a:t>
            </a:r>
          </a:p>
        </p:txBody>
      </p:sp>
      <p:pic>
        <p:nvPicPr>
          <p:cNvPr id="6" name="Picture 5" descr="A blue squares with numbers and a black text&#10;&#10;Description automatically generated">
            <a:extLst>
              <a:ext uri="{FF2B5EF4-FFF2-40B4-BE49-F238E27FC236}">
                <a16:creationId xmlns:a16="http://schemas.microsoft.com/office/drawing/2014/main" id="{CDAD82FB-68CF-7435-E332-F91ED6F43D0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31474" y="2190114"/>
            <a:ext cx="5101657" cy="3921126"/>
          </a:xfrm>
          <a:prstGeom prst="rect">
            <a:avLst/>
          </a:prstGeom>
        </p:spPr>
      </p:pic>
      <p:pic>
        <p:nvPicPr>
          <p:cNvPr id="14" name="Picture 13" descr="A graph of blue squares with numbers&#10;&#10;Description automatically generated">
            <a:extLst>
              <a:ext uri="{FF2B5EF4-FFF2-40B4-BE49-F238E27FC236}">
                <a16:creationId xmlns:a16="http://schemas.microsoft.com/office/drawing/2014/main" id="{EE6048A1-74CF-6731-7C95-8EEB9F449A14}"/>
              </a:ext>
            </a:extLst>
          </p:cNvPr>
          <p:cNvPicPr>
            <a:picLocks noChangeAspect="1"/>
          </p:cNvPicPr>
          <p:nvPr/>
        </p:nvPicPr>
        <p:blipFill>
          <a:blip r:embed="rId4"/>
          <a:stretch>
            <a:fillRect/>
          </a:stretch>
        </p:blipFill>
        <p:spPr>
          <a:xfrm>
            <a:off x="783103" y="2190114"/>
            <a:ext cx="4746091" cy="3853437"/>
          </a:xfrm>
          <a:prstGeom prst="rect">
            <a:avLst/>
          </a:prstGeom>
        </p:spPr>
      </p:pic>
    </p:spTree>
    <p:extLst>
      <p:ext uri="{BB962C8B-B14F-4D97-AF65-F5344CB8AC3E}">
        <p14:creationId xmlns:p14="http://schemas.microsoft.com/office/powerpoint/2010/main" val="18828881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ACBA4-9B62-0A9C-63AB-8CFFA85ABF02}"/>
              </a:ext>
            </a:extLst>
          </p:cNvPr>
          <p:cNvSpPr>
            <a:spLocks noGrp="1"/>
          </p:cNvSpPr>
          <p:nvPr>
            <p:ph type="title"/>
          </p:nvPr>
        </p:nvSpPr>
        <p:spPr>
          <a:xfrm>
            <a:off x="838200" y="365126"/>
            <a:ext cx="10515600" cy="664358"/>
          </a:xfrm>
        </p:spPr>
        <p:txBody>
          <a:bodyPr>
            <a:normAutofit/>
          </a:bodyPr>
          <a:lstStyle/>
          <a:p>
            <a:r>
              <a:rPr lang="en-US" sz="3200" b="1" dirty="0"/>
              <a:t>Experiments &amp; Observations</a:t>
            </a:r>
          </a:p>
        </p:txBody>
      </p:sp>
      <p:sp>
        <p:nvSpPr>
          <p:cNvPr id="5" name="Content Placeholder 2">
            <a:extLst>
              <a:ext uri="{FF2B5EF4-FFF2-40B4-BE49-F238E27FC236}">
                <a16:creationId xmlns:a16="http://schemas.microsoft.com/office/drawing/2014/main" id="{2EC4AD34-5991-05F5-69E3-134978CDADBF}"/>
              </a:ext>
            </a:extLst>
          </p:cNvPr>
          <p:cNvSpPr txBox="1">
            <a:spLocks/>
          </p:cNvSpPr>
          <p:nvPr/>
        </p:nvSpPr>
        <p:spPr>
          <a:xfrm>
            <a:off x="838200" y="3922543"/>
            <a:ext cx="10515600" cy="130477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dirty="0"/>
          </a:p>
        </p:txBody>
      </p:sp>
      <p:pic>
        <p:nvPicPr>
          <p:cNvPr id="8" name="Picture 7">
            <a:extLst>
              <a:ext uri="{FF2B5EF4-FFF2-40B4-BE49-F238E27FC236}">
                <a16:creationId xmlns:a16="http://schemas.microsoft.com/office/drawing/2014/main" id="{69DE1091-1799-E9EE-59B2-0FC6A72E4082}"/>
              </a:ext>
            </a:extLst>
          </p:cNvPr>
          <p:cNvPicPr>
            <a:picLocks noChangeAspect="1"/>
          </p:cNvPicPr>
          <p:nvPr/>
        </p:nvPicPr>
        <p:blipFill>
          <a:blip r:embed="rId2"/>
          <a:stretch>
            <a:fillRect/>
          </a:stretch>
        </p:blipFill>
        <p:spPr>
          <a:xfrm>
            <a:off x="783103" y="888103"/>
            <a:ext cx="7772400" cy="378116"/>
          </a:xfrm>
          <a:prstGeom prst="rect">
            <a:avLst/>
          </a:prstGeom>
        </p:spPr>
      </p:pic>
      <p:sp>
        <p:nvSpPr>
          <p:cNvPr id="9" name="Rectangle 5">
            <a:extLst>
              <a:ext uri="{FF2B5EF4-FFF2-40B4-BE49-F238E27FC236}">
                <a16:creationId xmlns:a16="http://schemas.microsoft.com/office/drawing/2014/main" id="{D3E0EC84-11E6-31F1-855F-2D88699AF635}"/>
              </a:ext>
            </a:extLst>
          </p:cNvPr>
          <p:cNvSpPr>
            <a:spLocks noChangeArrowheads="1"/>
          </p:cNvSpPr>
          <p:nvPr/>
        </p:nvSpPr>
        <p:spPr bwMode="auto">
          <a:xfrm>
            <a:off x="6153670" y="1265807"/>
            <a:ext cx="16480396" cy="8373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10" name="Rectangle 6">
            <a:extLst>
              <a:ext uri="{FF2B5EF4-FFF2-40B4-BE49-F238E27FC236}">
                <a16:creationId xmlns:a16="http://schemas.microsoft.com/office/drawing/2014/main" id="{32A2A817-856D-E84E-51E8-1DD20F260387}"/>
              </a:ext>
            </a:extLst>
          </p:cNvPr>
          <p:cNvSpPr>
            <a:spLocks noChangeArrowheads="1"/>
          </p:cNvSpPr>
          <p:nvPr/>
        </p:nvSpPr>
        <p:spPr bwMode="auto">
          <a:xfrm>
            <a:off x="6153670" y="2345306"/>
            <a:ext cx="1648039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11" name="Rectangle 7">
            <a:extLst>
              <a:ext uri="{FF2B5EF4-FFF2-40B4-BE49-F238E27FC236}">
                <a16:creationId xmlns:a16="http://schemas.microsoft.com/office/drawing/2014/main" id="{01B60494-587F-C105-3FB0-3F21C947A3B8}"/>
              </a:ext>
            </a:extLst>
          </p:cNvPr>
          <p:cNvSpPr>
            <a:spLocks noChangeArrowheads="1"/>
          </p:cNvSpPr>
          <p:nvPr/>
        </p:nvSpPr>
        <p:spPr bwMode="auto">
          <a:xfrm>
            <a:off x="6153670" y="3539106"/>
            <a:ext cx="1648039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12" name="Rectangle 8">
            <a:extLst>
              <a:ext uri="{FF2B5EF4-FFF2-40B4-BE49-F238E27FC236}">
                <a16:creationId xmlns:a16="http://schemas.microsoft.com/office/drawing/2014/main" id="{7C94F5BA-1CF7-199B-71B9-6952941415D2}"/>
              </a:ext>
            </a:extLst>
          </p:cNvPr>
          <p:cNvSpPr>
            <a:spLocks noChangeArrowheads="1"/>
          </p:cNvSpPr>
          <p:nvPr/>
        </p:nvSpPr>
        <p:spPr bwMode="auto">
          <a:xfrm>
            <a:off x="6153670" y="3539106"/>
            <a:ext cx="1648039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14" name="TextBox 13">
            <a:extLst>
              <a:ext uri="{FF2B5EF4-FFF2-40B4-BE49-F238E27FC236}">
                <a16:creationId xmlns:a16="http://schemas.microsoft.com/office/drawing/2014/main" id="{BBE70BBA-0CED-1103-53BE-9ABB08C1BC50}"/>
              </a:ext>
            </a:extLst>
          </p:cNvPr>
          <p:cNvSpPr txBox="1"/>
          <p:nvPr/>
        </p:nvSpPr>
        <p:spPr>
          <a:xfrm>
            <a:off x="783103" y="1419271"/>
            <a:ext cx="2271327" cy="461665"/>
          </a:xfrm>
          <a:prstGeom prst="rect">
            <a:avLst/>
          </a:prstGeom>
          <a:noFill/>
        </p:spPr>
        <p:txBody>
          <a:bodyPr wrap="none" rtlCol="0">
            <a:spAutoFit/>
          </a:bodyPr>
          <a:lstStyle/>
          <a:p>
            <a:r>
              <a:rPr lang="en-US" sz="2400" b="1" dirty="0"/>
              <a:t>ROC AUC Curves</a:t>
            </a:r>
          </a:p>
        </p:txBody>
      </p:sp>
      <p:pic>
        <p:nvPicPr>
          <p:cNvPr id="6" name="Picture 5" descr="A graph with a line&#10;&#10;Description automatically generated">
            <a:extLst>
              <a:ext uri="{FF2B5EF4-FFF2-40B4-BE49-F238E27FC236}">
                <a16:creationId xmlns:a16="http://schemas.microsoft.com/office/drawing/2014/main" id="{ECA713CC-981B-DBA2-9414-92C0A2C8159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61290" y="2277825"/>
            <a:ext cx="4309630" cy="4357010"/>
          </a:xfrm>
          <a:prstGeom prst="rect">
            <a:avLst/>
          </a:prstGeom>
        </p:spPr>
      </p:pic>
      <p:sp>
        <p:nvSpPr>
          <p:cNvPr id="16" name="TextBox 15">
            <a:extLst>
              <a:ext uri="{FF2B5EF4-FFF2-40B4-BE49-F238E27FC236}">
                <a16:creationId xmlns:a16="http://schemas.microsoft.com/office/drawing/2014/main" id="{E9A194DB-5AB6-8FA6-E893-EE85CC28FD6C}"/>
              </a:ext>
            </a:extLst>
          </p:cNvPr>
          <p:cNvSpPr txBox="1"/>
          <p:nvPr/>
        </p:nvSpPr>
        <p:spPr>
          <a:xfrm>
            <a:off x="8534400" y="1661160"/>
            <a:ext cx="656911" cy="369332"/>
          </a:xfrm>
          <a:prstGeom prst="rect">
            <a:avLst/>
          </a:prstGeom>
          <a:noFill/>
        </p:spPr>
        <p:txBody>
          <a:bodyPr wrap="none" rtlCol="0">
            <a:spAutoFit/>
          </a:bodyPr>
          <a:lstStyle/>
          <a:p>
            <a:r>
              <a:rPr lang="en-US" dirty="0"/>
              <a:t>BERT</a:t>
            </a:r>
          </a:p>
        </p:txBody>
      </p:sp>
      <p:pic>
        <p:nvPicPr>
          <p:cNvPr id="7" name="Picture 6" descr="A graph of a line graph&#10;&#10;Description automatically generated with medium confidence">
            <a:extLst>
              <a:ext uri="{FF2B5EF4-FFF2-40B4-BE49-F238E27FC236}">
                <a16:creationId xmlns:a16="http://schemas.microsoft.com/office/drawing/2014/main" id="{8527A684-3EF0-1DF3-33AC-7D3EDAD2014B}"/>
              </a:ext>
            </a:extLst>
          </p:cNvPr>
          <p:cNvPicPr>
            <a:picLocks noChangeAspect="1"/>
          </p:cNvPicPr>
          <p:nvPr/>
        </p:nvPicPr>
        <p:blipFill>
          <a:blip r:embed="rId4"/>
          <a:stretch>
            <a:fillRect/>
          </a:stretch>
        </p:blipFill>
        <p:spPr>
          <a:xfrm>
            <a:off x="415226" y="2030492"/>
            <a:ext cx="5255699" cy="4827508"/>
          </a:xfrm>
          <a:prstGeom prst="rect">
            <a:avLst/>
          </a:prstGeom>
        </p:spPr>
      </p:pic>
    </p:spTree>
    <p:extLst>
      <p:ext uri="{BB962C8B-B14F-4D97-AF65-F5344CB8AC3E}">
        <p14:creationId xmlns:p14="http://schemas.microsoft.com/office/powerpoint/2010/main" val="20638595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E973E00-C55A-36A7-3265-C57FCEB2091B}"/>
              </a:ext>
            </a:extLst>
          </p:cNvPr>
          <p:cNvSpPr>
            <a:spLocks noGrp="1"/>
          </p:cNvSpPr>
          <p:nvPr>
            <p:ph type="title"/>
          </p:nvPr>
        </p:nvSpPr>
        <p:spPr>
          <a:xfrm>
            <a:off x="838200" y="365125"/>
            <a:ext cx="10515600" cy="1325563"/>
          </a:xfrm>
        </p:spPr>
        <p:txBody>
          <a:bodyPr>
            <a:normAutofit/>
          </a:bodyPr>
          <a:lstStyle/>
          <a:p>
            <a:r>
              <a:rPr lang="en-US" sz="5400"/>
              <a:t>Contents</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B97AFD8-78B3-827E-B7F3-0E5494BF804D}"/>
              </a:ext>
            </a:extLst>
          </p:cNvPr>
          <p:cNvSpPr>
            <a:spLocks noGrp="1"/>
          </p:cNvSpPr>
          <p:nvPr>
            <p:ph idx="1"/>
          </p:nvPr>
        </p:nvSpPr>
        <p:spPr>
          <a:xfrm>
            <a:off x="838200" y="1929384"/>
            <a:ext cx="10515600" cy="4251960"/>
          </a:xfrm>
        </p:spPr>
        <p:txBody>
          <a:bodyPr>
            <a:normAutofit/>
          </a:bodyPr>
          <a:lstStyle/>
          <a:p>
            <a:r>
              <a:rPr lang="en-US" sz="2200" dirty="0"/>
              <a:t>Introduction</a:t>
            </a:r>
          </a:p>
          <a:p>
            <a:r>
              <a:rPr lang="en-US" sz="2200" dirty="0"/>
              <a:t>Problem Statement</a:t>
            </a:r>
          </a:p>
          <a:p>
            <a:r>
              <a:rPr lang="en-US" sz="2200" dirty="0"/>
              <a:t>Objectives</a:t>
            </a:r>
          </a:p>
          <a:p>
            <a:r>
              <a:rPr lang="en-US" sz="2200" dirty="0"/>
              <a:t>Approach &amp; Implementation</a:t>
            </a:r>
          </a:p>
          <a:p>
            <a:r>
              <a:rPr lang="en-US" sz="2200" dirty="0"/>
              <a:t>Experiments &amp; Observations</a:t>
            </a:r>
          </a:p>
          <a:p>
            <a:r>
              <a:rPr lang="en-US" sz="2200" dirty="0"/>
              <a:t>User Interaction </a:t>
            </a:r>
          </a:p>
          <a:p>
            <a:r>
              <a:rPr lang="en-US" sz="2200" dirty="0"/>
              <a:t>Conclusions / Roadmap</a:t>
            </a:r>
          </a:p>
          <a:p>
            <a:r>
              <a:rPr lang="en-US" sz="2200" dirty="0"/>
              <a:t>References</a:t>
            </a:r>
          </a:p>
          <a:p>
            <a:endParaRPr lang="en-US" sz="2200" dirty="0"/>
          </a:p>
        </p:txBody>
      </p:sp>
    </p:spTree>
    <p:extLst>
      <p:ext uri="{BB962C8B-B14F-4D97-AF65-F5344CB8AC3E}">
        <p14:creationId xmlns:p14="http://schemas.microsoft.com/office/powerpoint/2010/main" val="28859468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ACBA4-9B62-0A9C-63AB-8CFFA85ABF02}"/>
              </a:ext>
            </a:extLst>
          </p:cNvPr>
          <p:cNvSpPr>
            <a:spLocks noGrp="1"/>
          </p:cNvSpPr>
          <p:nvPr>
            <p:ph type="title"/>
          </p:nvPr>
        </p:nvSpPr>
        <p:spPr>
          <a:xfrm>
            <a:off x="838200" y="365126"/>
            <a:ext cx="10515600" cy="664358"/>
          </a:xfrm>
        </p:spPr>
        <p:txBody>
          <a:bodyPr>
            <a:normAutofit/>
          </a:bodyPr>
          <a:lstStyle/>
          <a:p>
            <a:r>
              <a:rPr lang="en-US" sz="3200" b="1" dirty="0"/>
              <a:t>Experiments &amp; Observations</a:t>
            </a:r>
          </a:p>
        </p:txBody>
      </p:sp>
      <p:sp>
        <p:nvSpPr>
          <p:cNvPr id="5" name="Content Placeholder 2">
            <a:extLst>
              <a:ext uri="{FF2B5EF4-FFF2-40B4-BE49-F238E27FC236}">
                <a16:creationId xmlns:a16="http://schemas.microsoft.com/office/drawing/2014/main" id="{2EC4AD34-5991-05F5-69E3-134978CDADBF}"/>
              </a:ext>
            </a:extLst>
          </p:cNvPr>
          <p:cNvSpPr txBox="1">
            <a:spLocks/>
          </p:cNvSpPr>
          <p:nvPr/>
        </p:nvSpPr>
        <p:spPr>
          <a:xfrm>
            <a:off x="838200" y="3922543"/>
            <a:ext cx="10515600" cy="130477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dirty="0"/>
          </a:p>
        </p:txBody>
      </p:sp>
      <p:pic>
        <p:nvPicPr>
          <p:cNvPr id="8" name="Picture 7">
            <a:extLst>
              <a:ext uri="{FF2B5EF4-FFF2-40B4-BE49-F238E27FC236}">
                <a16:creationId xmlns:a16="http://schemas.microsoft.com/office/drawing/2014/main" id="{69DE1091-1799-E9EE-59B2-0FC6A72E4082}"/>
              </a:ext>
            </a:extLst>
          </p:cNvPr>
          <p:cNvPicPr>
            <a:picLocks noChangeAspect="1"/>
          </p:cNvPicPr>
          <p:nvPr/>
        </p:nvPicPr>
        <p:blipFill>
          <a:blip r:embed="rId2"/>
          <a:stretch>
            <a:fillRect/>
          </a:stretch>
        </p:blipFill>
        <p:spPr>
          <a:xfrm>
            <a:off x="783103" y="888103"/>
            <a:ext cx="7772400" cy="378116"/>
          </a:xfrm>
          <a:prstGeom prst="rect">
            <a:avLst/>
          </a:prstGeom>
        </p:spPr>
      </p:pic>
      <p:sp>
        <p:nvSpPr>
          <p:cNvPr id="9" name="Rectangle 5">
            <a:extLst>
              <a:ext uri="{FF2B5EF4-FFF2-40B4-BE49-F238E27FC236}">
                <a16:creationId xmlns:a16="http://schemas.microsoft.com/office/drawing/2014/main" id="{D3E0EC84-11E6-31F1-855F-2D88699AF635}"/>
              </a:ext>
            </a:extLst>
          </p:cNvPr>
          <p:cNvSpPr>
            <a:spLocks noChangeArrowheads="1"/>
          </p:cNvSpPr>
          <p:nvPr/>
        </p:nvSpPr>
        <p:spPr bwMode="auto">
          <a:xfrm>
            <a:off x="6153670" y="1265807"/>
            <a:ext cx="16480396" cy="8373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10" name="Rectangle 6">
            <a:extLst>
              <a:ext uri="{FF2B5EF4-FFF2-40B4-BE49-F238E27FC236}">
                <a16:creationId xmlns:a16="http://schemas.microsoft.com/office/drawing/2014/main" id="{32A2A817-856D-E84E-51E8-1DD20F260387}"/>
              </a:ext>
            </a:extLst>
          </p:cNvPr>
          <p:cNvSpPr>
            <a:spLocks noChangeArrowheads="1"/>
          </p:cNvSpPr>
          <p:nvPr/>
        </p:nvSpPr>
        <p:spPr bwMode="auto">
          <a:xfrm>
            <a:off x="6153670" y="2345306"/>
            <a:ext cx="1648039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11" name="Rectangle 7">
            <a:extLst>
              <a:ext uri="{FF2B5EF4-FFF2-40B4-BE49-F238E27FC236}">
                <a16:creationId xmlns:a16="http://schemas.microsoft.com/office/drawing/2014/main" id="{01B60494-587F-C105-3FB0-3F21C947A3B8}"/>
              </a:ext>
            </a:extLst>
          </p:cNvPr>
          <p:cNvSpPr>
            <a:spLocks noChangeArrowheads="1"/>
          </p:cNvSpPr>
          <p:nvPr/>
        </p:nvSpPr>
        <p:spPr bwMode="auto">
          <a:xfrm>
            <a:off x="6153670" y="3539106"/>
            <a:ext cx="1648039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12" name="Rectangle 8">
            <a:extLst>
              <a:ext uri="{FF2B5EF4-FFF2-40B4-BE49-F238E27FC236}">
                <a16:creationId xmlns:a16="http://schemas.microsoft.com/office/drawing/2014/main" id="{7C94F5BA-1CF7-199B-71B9-6952941415D2}"/>
              </a:ext>
            </a:extLst>
          </p:cNvPr>
          <p:cNvSpPr>
            <a:spLocks noChangeArrowheads="1"/>
          </p:cNvSpPr>
          <p:nvPr/>
        </p:nvSpPr>
        <p:spPr bwMode="auto">
          <a:xfrm>
            <a:off x="6153670" y="3539106"/>
            <a:ext cx="1648039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14" name="TextBox 13">
            <a:extLst>
              <a:ext uri="{FF2B5EF4-FFF2-40B4-BE49-F238E27FC236}">
                <a16:creationId xmlns:a16="http://schemas.microsoft.com/office/drawing/2014/main" id="{BBE70BBA-0CED-1103-53BE-9ABB08C1BC50}"/>
              </a:ext>
            </a:extLst>
          </p:cNvPr>
          <p:cNvSpPr txBox="1"/>
          <p:nvPr/>
        </p:nvSpPr>
        <p:spPr>
          <a:xfrm>
            <a:off x="783103" y="1419271"/>
            <a:ext cx="5255228" cy="461665"/>
          </a:xfrm>
          <a:prstGeom prst="rect">
            <a:avLst/>
          </a:prstGeom>
          <a:noFill/>
        </p:spPr>
        <p:txBody>
          <a:bodyPr wrap="square" rtlCol="0">
            <a:spAutoFit/>
          </a:bodyPr>
          <a:lstStyle/>
          <a:p>
            <a:r>
              <a:rPr lang="en-US" sz="2400" b="1" dirty="0"/>
              <a:t>Cross Validation</a:t>
            </a:r>
          </a:p>
        </p:txBody>
      </p:sp>
      <p:sp>
        <p:nvSpPr>
          <p:cNvPr id="16" name="TextBox 15">
            <a:extLst>
              <a:ext uri="{FF2B5EF4-FFF2-40B4-BE49-F238E27FC236}">
                <a16:creationId xmlns:a16="http://schemas.microsoft.com/office/drawing/2014/main" id="{CC87BD26-D169-BE61-6D65-9BB145B2BB49}"/>
              </a:ext>
            </a:extLst>
          </p:cNvPr>
          <p:cNvSpPr txBox="1"/>
          <p:nvPr/>
        </p:nvSpPr>
        <p:spPr>
          <a:xfrm>
            <a:off x="438917" y="2384495"/>
            <a:ext cx="2872694" cy="4003947"/>
          </a:xfrm>
          <a:prstGeom prst="rect">
            <a:avLst/>
          </a:prstGeom>
          <a:noFill/>
        </p:spPr>
        <p:txBody>
          <a:bodyPr wrap="square" rtlCol="0">
            <a:spAutoFit/>
          </a:bodyPr>
          <a:lstStyle/>
          <a:p>
            <a:pPr marL="285750" indent="-285750">
              <a:buFont typeface="Arial" panose="020B0604020202020204" pitchFamily="34" charset="0"/>
              <a:buChar char="•"/>
            </a:pPr>
            <a:r>
              <a:rPr lang="en-US" dirty="0"/>
              <a:t>Naïve Bayes and Decision Tree Classifier indicate a moderate level of accuracy in capturing the sentiment patterns.</a:t>
            </a:r>
          </a:p>
          <a:p>
            <a:pPr marL="285750" indent="-285750">
              <a:buFont typeface="Arial" panose="020B0604020202020204" pitchFamily="34" charset="0"/>
              <a:buChar char="•"/>
            </a:pPr>
            <a:r>
              <a:rPr lang="en-US" dirty="0"/>
              <a:t>The SVM and Random Forest models demonstrated higher scores, suggesting strong performance in capturing sentiment compared to Naive Bayes, Logistic Regression, and Decision Trees.</a:t>
            </a:r>
          </a:p>
        </p:txBody>
      </p:sp>
      <p:pic>
        <p:nvPicPr>
          <p:cNvPr id="6" name="Picture 5" descr="A screenshot of a computer program&#10;&#10;Description automatically generated">
            <a:extLst>
              <a:ext uri="{FF2B5EF4-FFF2-40B4-BE49-F238E27FC236}">
                <a16:creationId xmlns:a16="http://schemas.microsoft.com/office/drawing/2014/main" id="{C003FDA3-7DBE-AA9C-DD0A-775C00E86FAC}"/>
              </a:ext>
            </a:extLst>
          </p:cNvPr>
          <p:cNvPicPr>
            <a:picLocks noChangeAspect="1"/>
          </p:cNvPicPr>
          <p:nvPr/>
        </p:nvPicPr>
        <p:blipFill>
          <a:blip r:embed="rId3"/>
          <a:stretch>
            <a:fillRect/>
          </a:stretch>
        </p:blipFill>
        <p:spPr>
          <a:xfrm>
            <a:off x="3776470" y="2221651"/>
            <a:ext cx="7910964" cy="3748246"/>
          </a:xfrm>
          <a:prstGeom prst="rect">
            <a:avLst/>
          </a:prstGeom>
        </p:spPr>
      </p:pic>
    </p:spTree>
    <p:extLst>
      <p:ext uri="{BB962C8B-B14F-4D97-AF65-F5344CB8AC3E}">
        <p14:creationId xmlns:p14="http://schemas.microsoft.com/office/powerpoint/2010/main" val="13878480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ACBA4-9B62-0A9C-63AB-8CFFA85ABF02}"/>
              </a:ext>
            </a:extLst>
          </p:cNvPr>
          <p:cNvSpPr>
            <a:spLocks noGrp="1"/>
          </p:cNvSpPr>
          <p:nvPr>
            <p:ph type="title"/>
          </p:nvPr>
        </p:nvSpPr>
        <p:spPr>
          <a:xfrm>
            <a:off x="838200" y="365126"/>
            <a:ext cx="10515600" cy="664358"/>
          </a:xfrm>
        </p:spPr>
        <p:txBody>
          <a:bodyPr>
            <a:normAutofit/>
          </a:bodyPr>
          <a:lstStyle/>
          <a:p>
            <a:r>
              <a:rPr lang="en-US" sz="3200" b="1" dirty="0"/>
              <a:t>Observations</a:t>
            </a:r>
          </a:p>
        </p:txBody>
      </p:sp>
      <p:sp>
        <p:nvSpPr>
          <p:cNvPr id="5" name="Content Placeholder 2">
            <a:extLst>
              <a:ext uri="{FF2B5EF4-FFF2-40B4-BE49-F238E27FC236}">
                <a16:creationId xmlns:a16="http://schemas.microsoft.com/office/drawing/2014/main" id="{2EC4AD34-5991-05F5-69E3-134978CDADBF}"/>
              </a:ext>
            </a:extLst>
          </p:cNvPr>
          <p:cNvSpPr txBox="1">
            <a:spLocks/>
          </p:cNvSpPr>
          <p:nvPr/>
        </p:nvSpPr>
        <p:spPr>
          <a:xfrm>
            <a:off x="838200" y="3922543"/>
            <a:ext cx="10515600" cy="130477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dirty="0"/>
          </a:p>
        </p:txBody>
      </p:sp>
      <p:pic>
        <p:nvPicPr>
          <p:cNvPr id="8" name="Picture 7">
            <a:extLst>
              <a:ext uri="{FF2B5EF4-FFF2-40B4-BE49-F238E27FC236}">
                <a16:creationId xmlns:a16="http://schemas.microsoft.com/office/drawing/2014/main" id="{69DE1091-1799-E9EE-59B2-0FC6A72E4082}"/>
              </a:ext>
            </a:extLst>
          </p:cNvPr>
          <p:cNvPicPr>
            <a:picLocks noChangeAspect="1"/>
          </p:cNvPicPr>
          <p:nvPr/>
        </p:nvPicPr>
        <p:blipFill>
          <a:blip r:embed="rId2"/>
          <a:stretch>
            <a:fillRect/>
          </a:stretch>
        </p:blipFill>
        <p:spPr>
          <a:xfrm>
            <a:off x="783103" y="888103"/>
            <a:ext cx="7772400" cy="378116"/>
          </a:xfrm>
          <a:prstGeom prst="rect">
            <a:avLst/>
          </a:prstGeom>
        </p:spPr>
      </p:pic>
      <p:sp>
        <p:nvSpPr>
          <p:cNvPr id="9" name="Rectangle 5">
            <a:extLst>
              <a:ext uri="{FF2B5EF4-FFF2-40B4-BE49-F238E27FC236}">
                <a16:creationId xmlns:a16="http://schemas.microsoft.com/office/drawing/2014/main" id="{D3E0EC84-11E6-31F1-855F-2D88699AF635}"/>
              </a:ext>
            </a:extLst>
          </p:cNvPr>
          <p:cNvSpPr>
            <a:spLocks noChangeArrowheads="1"/>
          </p:cNvSpPr>
          <p:nvPr/>
        </p:nvSpPr>
        <p:spPr bwMode="auto">
          <a:xfrm>
            <a:off x="6153670" y="1265807"/>
            <a:ext cx="16480396" cy="8373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10" name="Rectangle 6">
            <a:extLst>
              <a:ext uri="{FF2B5EF4-FFF2-40B4-BE49-F238E27FC236}">
                <a16:creationId xmlns:a16="http://schemas.microsoft.com/office/drawing/2014/main" id="{32A2A817-856D-E84E-51E8-1DD20F260387}"/>
              </a:ext>
            </a:extLst>
          </p:cNvPr>
          <p:cNvSpPr>
            <a:spLocks noChangeArrowheads="1"/>
          </p:cNvSpPr>
          <p:nvPr/>
        </p:nvSpPr>
        <p:spPr bwMode="auto">
          <a:xfrm>
            <a:off x="6153670" y="2345306"/>
            <a:ext cx="1648039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11" name="Rectangle 7">
            <a:extLst>
              <a:ext uri="{FF2B5EF4-FFF2-40B4-BE49-F238E27FC236}">
                <a16:creationId xmlns:a16="http://schemas.microsoft.com/office/drawing/2014/main" id="{01B60494-587F-C105-3FB0-3F21C947A3B8}"/>
              </a:ext>
            </a:extLst>
          </p:cNvPr>
          <p:cNvSpPr>
            <a:spLocks noChangeArrowheads="1"/>
          </p:cNvSpPr>
          <p:nvPr/>
        </p:nvSpPr>
        <p:spPr bwMode="auto">
          <a:xfrm>
            <a:off x="6153670" y="3539106"/>
            <a:ext cx="1648039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12" name="Rectangle 8">
            <a:extLst>
              <a:ext uri="{FF2B5EF4-FFF2-40B4-BE49-F238E27FC236}">
                <a16:creationId xmlns:a16="http://schemas.microsoft.com/office/drawing/2014/main" id="{7C94F5BA-1CF7-199B-71B9-6952941415D2}"/>
              </a:ext>
            </a:extLst>
          </p:cNvPr>
          <p:cNvSpPr>
            <a:spLocks noChangeArrowheads="1"/>
          </p:cNvSpPr>
          <p:nvPr/>
        </p:nvSpPr>
        <p:spPr bwMode="auto">
          <a:xfrm>
            <a:off x="6153670" y="3539106"/>
            <a:ext cx="1648039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4" name="TextBox 3">
            <a:extLst>
              <a:ext uri="{FF2B5EF4-FFF2-40B4-BE49-F238E27FC236}">
                <a16:creationId xmlns:a16="http://schemas.microsoft.com/office/drawing/2014/main" id="{6CAB0BFB-BEDD-64B6-048B-AD1BF1C784A5}"/>
              </a:ext>
            </a:extLst>
          </p:cNvPr>
          <p:cNvSpPr txBox="1"/>
          <p:nvPr/>
        </p:nvSpPr>
        <p:spPr>
          <a:xfrm>
            <a:off x="548640" y="1495064"/>
            <a:ext cx="10805160" cy="5021055"/>
          </a:xfrm>
          <a:prstGeom prst="rect">
            <a:avLst/>
          </a:prstGeom>
          <a:noFill/>
        </p:spPr>
        <p:txBody>
          <a:bodyPr wrap="square" rtlCol="0">
            <a:spAutoFit/>
          </a:bodyPr>
          <a:lstStyle/>
          <a:p>
            <a:pPr marL="342900" lvl="0" indent="-342900" algn="just">
              <a:lnSpc>
                <a:spcPct val="150000"/>
              </a:lnSpc>
              <a:buSzPts val="1000"/>
              <a:buFont typeface="Arial" panose="020B0604020202020204" pitchFamily="34" charset="0"/>
              <a:buChar char="•"/>
              <a:tabLst>
                <a:tab pos="457200" algn="l"/>
              </a:tabLst>
            </a:pPr>
            <a:r>
              <a:rPr lang="en-IN" sz="2400" dirty="0">
                <a:effectLst/>
                <a:latin typeface="Times New Roman" panose="02020603050405020304" pitchFamily="18" charset="0"/>
                <a:ea typeface="SimSun" panose="02010600030101010101" pitchFamily="2" charset="-122"/>
              </a:rPr>
              <a:t>The BERT model's superior performance can be attributed to its ability to capture the contextual nuances in Twitter data. Unlike traditional models, BERT considers the relationships between words, resulting in more accurate sentiment predictions.</a:t>
            </a:r>
          </a:p>
          <a:p>
            <a:pPr marL="342900" lvl="0" indent="-342900" algn="just">
              <a:lnSpc>
                <a:spcPct val="150000"/>
              </a:lnSpc>
              <a:buSzPts val="1000"/>
              <a:buFont typeface="Arial" panose="020B0604020202020204" pitchFamily="34" charset="0"/>
              <a:buChar char="•"/>
              <a:tabLst>
                <a:tab pos="457200" algn="l"/>
              </a:tabLst>
            </a:pPr>
            <a:r>
              <a:rPr lang="en-IN" sz="2400" dirty="0">
                <a:effectLst/>
                <a:latin typeface="Times New Roman" panose="02020603050405020304" pitchFamily="18" charset="0"/>
                <a:ea typeface="SimSun" panose="02010600030101010101" pitchFamily="2" charset="-122"/>
              </a:rPr>
              <a:t>SVM and Random Forest models maintained their standout performance, not only in cross-validation but also in overall accuracy, making them robust choices for sentiment analysis on Twitter data.</a:t>
            </a:r>
          </a:p>
          <a:p>
            <a:pPr marL="342900" lvl="0" indent="-342900" algn="just">
              <a:lnSpc>
                <a:spcPct val="150000"/>
              </a:lnSpc>
              <a:buSzPts val="1000"/>
              <a:buFont typeface="Arial" panose="020B0604020202020204" pitchFamily="34" charset="0"/>
              <a:buChar char="•"/>
              <a:tabLst>
                <a:tab pos="457200" algn="l"/>
              </a:tabLst>
            </a:pPr>
            <a:r>
              <a:rPr lang="en-IN" sz="2400" b="0" i="0" dirty="0">
                <a:effectLst/>
                <a:latin typeface="Söhne"/>
              </a:rPr>
              <a:t>Logistic Regression, Decision Trees, and Naive Bayes, while having slightly lower accuracy scores, still demonstrated competency and contribute valuable insights to the sentiment analysis pipeline.</a:t>
            </a:r>
            <a:endParaRPr lang="en-US" sz="2400" dirty="0"/>
          </a:p>
        </p:txBody>
      </p:sp>
    </p:spTree>
    <p:extLst>
      <p:ext uri="{BB962C8B-B14F-4D97-AF65-F5344CB8AC3E}">
        <p14:creationId xmlns:p14="http://schemas.microsoft.com/office/powerpoint/2010/main" val="38600676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ACBA4-9B62-0A9C-63AB-8CFFA85ABF02}"/>
              </a:ext>
            </a:extLst>
          </p:cNvPr>
          <p:cNvSpPr>
            <a:spLocks noGrp="1"/>
          </p:cNvSpPr>
          <p:nvPr>
            <p:ph type="title"/>
          </p:nvPr>
        </p:nvSpPr>
        <p:spPr>
          <a:xfrm>
            <a:off x="838200" y="365126"/>
            <a:ext cx="10515600" cy="664358"/>
          </a:xfrm>
        </p:spPr>
        <p:txBody>
          <a:bodyPr>
            <a:normAutofit/>
          </a:bodyPr>
          <a:lstStyle/>
          <a:p>
            <a:r>
              <a:rPr lang="en-US" sz="3200" b="1" dirty="0"/>
              <a:t>Experiments &amp; Observations</a:t>
            </a:r>
          </a:p>
        </p:txBody>
      </p:sp>
      <p:sp>
        <p:nvSpPr>
          <p:cNvPr id="5" name="Content Placeholder 2">
            <a:extLst>
              <a:ext uri="{FF2B5EF4-FFF2-40B4-BE49-F238E27FC236}">
                <a16:creationId xmlns:a16="http://schemas.microsoft.com/office/drawing/2014/main" id="{2EC4AD34-5991-05F5-69E3-134978CDADBF}"/>
              </a:ext>
            </a:extLst>
          </p:cNvPr>
          <p:cNvSpPr txBox="1">
            <a:spLocks/>
          </p:cNvSpPr>
          <p:nvPr/>
        </p:nvSpPr>
        <p:spPr>
          <a:xfrm>
            <a:off x="838200" y="3922543"/>
            <a:ext cx="10515600" cy="130477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dirty="0"/>
          </a:p>
        </p:txBody>
      </p:sp>
      <p:pic>
        <p:nvPicPr>
          <p:cNvPr id="8" name="Picture 7">
            <a:extLst>
              <a:ext uri="{FF2B5EF4-FFF2-40B4-BE49-F238E27FC236}">
                <a16:creationId xmlns:a16="http://schemas.microsoft.com/office/drawing/2014/main" id="{69DE1091-1799-E9EE-59B2-0FC6A72E4082}"/>
              </a:ext>
            </a:extLst>
          </p:cNvPr>
          <p:cNvPicPr>
            <a:picLocks noChangeAspect="1"/>
          </p:cNvPicPr>
          <p:nvPr/>
        </p:nvPicPr>
        <p:blipFill>
          <a:blip r:embed="rId2"/>
          <a:stretch>
            <a:fillRect/>
          </a:stretch>
        </p:blipFill>
        <p:spPr>
          <a:xfrm>
            <a:off x="783103" y="888103"/>
            <a:ext cx="7772400" cy="378116"/>
          </a:xfrm>
          <a:prstGeom prst="rect">
            <a:avLst/>
          </a:prstGeom>
        </p:spPr>
      </p:pic>
      <p:sp>
        <p:nvSpPr>
          <p:cNvPr id="9" name="Rectangle 5">
            <a:extLst>
              <a:ext uri="{FF2B5EF4-FFF2-40B4-BE49-F238E27FC236}">
                <a16:creationId xmlns:a16="http://schemas.microsoft.com/office/drawing/2014/main" id="{D3E0EC84-11E6-31F1-855F-2D88699AF635}"/>
              </a:ext>
            </a:extLst>
          </p:cNvPr>
          <p:cNvSpPr>
            <a:spLocks noChangeArrowheads="1"/>
          </p:cNvSpPr>
          <p:nvPr/>
        </p:nvSpPr>
        <p:spPr bwMode="auto">
          <a:xfrm>
            <a:off x="6153670" y="1265807"/>
            <a:ext cx="16480396" cy="8373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10" name="Rectangle 6">
            <a:extLst>
              <a:ext uri="{FF2B5EF4-FFF2-40B4-BE49-F238E27FC236}">
                <a16:creationId xmlns:a16="http://schemas.microsoft.com/office/drawing/2014/main" id="{32A2A817-856D-E84E-51E8-1DD20F260387}"/>
              </a:ext>
            </a:extLst>
          </p:cNvPr>
          <p:cNvSpPr>
            <a:spLocks noChangeArrowheads="1"/>
          </p:cNvSpPr>
          <p:nvPr/>
        </p:nvSpPr>
        <p:spPr bwMode="auto">
          <a:xfrm>
            <a:off x="6153670" y="2345306"/>
            <a:ext cx="1648039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11" name="Rectangle 7">
            <a:extLst>
              <a:ext uri="{FF2B5EF4-FFF2-40B4-BE49-F238E27FC236}">
                <a16:creationId xmlns:a16="http://schemas.microsoft.com/office/drawing/2014/main" id="{01B60494-587F-C105-3FB0-3F21C947A3B8}"/>
              </a:ext>
            </a:extLst>
          </p:cNvPr>
          <p:cNvSpPr>
            <a:spLocks noChangeArrowheads="1"/>
          </p:cNvSpPr>
          <p:nvPr/>
        </p:nvSpPr>
        <p:spPr bwMode="auto">
          <a:xfrm>
            <a:off x="6153670" y="3539106"/>
            <a:ext cx="1648039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12" name="Rectangle 8">
            <a:extLst>
              <a:ext uri="{FF2B5EF4-FFF2-40B4-BE49-F238E27FC236}">
                <a16:creationId xmlns:a16="http://schemas.microsoft.com/office/drawing/2014/main" id="{7C94F5BA-1CF7-199B-71B9-6952941415D2}"/>
              </a:ext>
            </a:extLst>
          </p:cNvPr>
          <p:cNvSpPr>
            <a:spLocks noChangeArrowheads="1"/>
          </p:cNvSpPr>
          <p:nvPr/>
        </p:nvSpPr>
        <p:spPr bwMode="auto">
          <a:xfrm>
            <a:off x="6153670" y="3539106"/>
            <a:ext cx="1648039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14" name="TextBox 13">
            <a:extLst>
              <a:ext uri="{FF2B5EF4-FFF2-40B4-BE49-F238E27FC236}">
                <a16:creationId xmlns:a16="http://schemas.microsoft.com/office/drawing/2014/main" id="{BBE70BBA-0CED-1103-53BE-9ABB08C1BC50}"/>
              </a:ext>
            </a:extLst>
          </p:cNvPr>
          <p:cNvSpPr txBox="1"/>
          <p:nvPr/>
        </p:nvSpPr>
        <p:spPr>
          <a:xfrm>
            <a:off x="783103" y="1419271"/>
            <a:ext cx="5255228" cy="461665"/>
          </a:xfrm>
          <a:prstGeom prst="rect">
            <a:avLst/>
          </a:prstGeom>
          <a:noFill/>
        </p:spPr>
        <p:txBody>
          <a:bodyPr wrap="square" rtlCol="0">
            <a:spAutoFit/>
          </a:bodyPr>
          <a:lstStyle/>
          <a:p>
            <a:r>
              <a:rPr lang="en-US" sz="2400" b="1" dirty="0"/>
              <a:t>Random Forest Classifier</a:t>
            </a:r>
          </a:p>
        </p:txBody>
      </p:sp>
      <p:pic>
        <p:nvPicPr>
          <p:cNvPr id="4" name="Picture 3" descr="A graph of a graph&#10;&#10;Description automatically generated with medium confidence">
            <a:extLst>
              <a:ext uri="{FF2B5EF4-FFF2-40B4-BE49-F238E27FC236}">
                <a16:creationId xmlns:a16="http://schemas.microsoft.com/office/drawing/2014/main" id="{5427D165-91BF-20CD-7800-5059EB5E2B1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7720" y="2814954"/>
            <a:ext cx="5497754" cy="3703584"/>
          </a:xfrm>
          <a:prstGeom prst="rect">
            <a:avLst/>
          </a:prstGeom>
        </p:spPr>
      </p:pic>
      <p:pic>
        <p:nvPicPr>
          <p:cNvPr id="7" name="Picture 6" descr="A graph of a number of different colored lines&#10;&#10;Description automatically generated">
            <a:extLst>
              <a:ext uri="{FF2B5EF4-FFF2-40B4-BE49-F238E27FC236}">
                <a16:creationId xmlns:a16="http://schemas.microsoft.com/office/drawing/2014/main" id="{9D6C74C6-360C-F7FF-9E6A-9FA9F0E0D24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59474" y="2937972"/>
            <a:ext cx="5388589" cy="3462828"/>
          </a:xfrm>
          <a:prstGeom prst="rect">
            <a:avLst/>
          </a:prstGeom>
        </p:spPr>
      </p:pic>
      <p:sp>
        <p:nvSpPr>
          <p:cNvPr id="13" name="TextBox 12">
            <a:extLst>
              <a:ext uri="{FF2B5EF4-FFF2-40B4-BE49-F238E27FC236}">
                <a16:creationId xmlns:a16="http://schemas.microsoft.com/office/drawing/2014/main" id="{D91A65EF-7DDB-CFB8-53CF-E9CD91BEAB08}"/>
              </a:ext>
            </a:extLst>
          </p:cNvPr>
          <p:cNvSpPr txBox="1"/>
          <p:nvPr/>
        </p:nvSpPr>
        <p:spPr>
          <a:xfrm>
            <a:off x="807720" y="2183499"/>
            <a:ext cx="2706831" cy="369332"/>
          </a:xfrm>
          <a:prstGeom prst="rect">
            <a:avLst/>
          </a:prstGeom>
          <a:noFill/>
        </p:spPr>
        <p:txBody>
          <a:bodyPr wrap="none" rtlCol="0">
            <a:spAutoFit/>
          </a:bodyPr>
          <a:lstStyle/>
          <a:p>
            <a:r>
              <a:rPr lang="en-US" sz="1800" b="1" dirty="0"/>
              <a:t>Feature Importance Graph</a:t>
            </a:r>
            <a:endParaRPr lang="en-US" dirty="0"/>
          </a:p>
        </p:txBody>
      </p:sp>
      <p:sp>
        <p:nvSpPr>
          <p:cNvPr id="15" name="TextBox 14">
            <a:extLst>
              <a:ext uri="{FF2B5EF4-FFF2-40B4-BE49-F238E27FC236}">
                <a16:creationId xmlns:a16="http://schemas.microsoft.com/office/drawing/2014/main" id="{0F42BFE5-657D-D2E5-16F9-88D8A29C2AB2}"/>
              </a:ext>
            </a:extLst>
          </p:cNvPr>
          <p:cNvSpPr txBox="1"/>
          <p:nvPr/>
        </p:nvSpPr>
        <p:spPr>
          <a:xfrm>
            <a:off x="7031503" y="2229634"/>
            <a:ext cx="3585405" cy="369332"/>
          </a:xfrm>
          <a:prstGeom prst="rect">
            <a:avLst/>
          </a:prstGeom>
          <a:noFill/>
        </p:spPr>
        <p:txBody>
          <a:bodyPr wrap="none" rtlCol="0">
            <a:spAutoFit/>
          </a:bodyPr>
          <a:lstStyle/>
          <a:p>
            <a:r>
              <a:rPr lang="en-US" sz="1800" b="1" dirty="0"/>
              <a:t>Class Probability Distribution Graph</a:t>
            </a:r>
            <a:endParaRPr lang="en-US" dirty="0"/>
          </a:p>
        </p:txBody>
      </p:sp>
    </p:spTree>
    <p:extLst>
      <p:ext uri="{BB962C8B-B14F-4D97-AF65-F5344CB8AC3E}">
        <p14:creationId xmlns:p14="http://schemas.microsoft.com/office/powerpoint/2010/main" val="8567461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ACBA4-9B62-0A9C-63AB-8CFFA85ABF02}"/>
              </a:ext>
            </a:extLst>
          </p:cNvPr>
          <p:cNvSpPr>
            <a:spLocks noGrp="1"/>
          </p:cNvSpPr>
          <p:nvPr>
            <p:ph type="title"/>
          </p:nvPr>
        </p:nvSpPr>
        <p:spPr>
          <a:xfrm>
            <a:off x="838200" y="365126"/>
            <a:ext cx="10515600" cy="664358"/>
          </a:xfrm>
        </p:spPr>
        <p:txBody>
          <a:bodyPr>
            <a:normAutofit/>
          </a:bodyPr>
          <a:lstStyle/>
          <a:p>
            <a:r>
              <a:rPr lang="en-US" sz="3200" b="1" dirty="0"/>
              <a:t>Experiments &amp; Observations</a:t>
            </a:r>
          </a:p>
        </p:txBody>
      </p:sp>
      <p:sp>
        <p:nvSpPr>
          <p:cNvPr id="5" name="Content Placeholder 2">
            <a:extLst>
              <a:ext uri="{FF2B5EF4-FFF2-40B4-BE49-F238E27FC236}">
                <a16:creationId xmlns:a16="http://schemas.microsoft.com/office/drawing/2014/main" id="{2EC4AD34-5991-05F5-69E3-134978CDADBF}"/>
              </a:ext>
            </a:extLst>
          </p:cNvPr>
          <p:cNvSpPr txBox="1">
            <a:spLocks/>
          </p:cNvSpPr>
          <p:nvPr/>
        </p:nvSpPr>
        <p:spPr>
          <a:xfrm>
            <a:off x="838200" y="3922543"/>
            <a:ext cx="10515600" cy="130477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dirty="0"/>
          </a:p>
        </p:txBody>
      </p:sp>
      <p:pic>
        <p:nvPicPr>
          <p:cNvPr id="8" name="Picture 7">
            <a:extLst>
              <a:ext uri="{FF2B5EF4-FFF2-40B4-BE49-F238E27FC236}">
                <a16:creationId xmlns:a16="http://schemas.microsoft.com/office/drawing/2014/main" id="{69DE1091-1799-E9EE-59B2-0FC6A72E4082}"/>
              </a:ext>
            </a:extLst>
          </p:cNvPr>
          <p:cNvPicPr>
            <a:picLocks noChangeAspect="1"/>
          </p:cNvPicPr>
          <p:nvPr/>
        </p:nvPicPr>
        <p:blipFill>
          <a:blip r:embed="rId2"/>
          <a:stretch>
            <a:fillRect/>
          </a:stretch>
        </p:blipFill>
        <p:spPr>
          <a:xfrm>
            <a:off x="783103" y="888103"/>
            <a:ext cx="7772400" cy="378116"/>
          </a:xfrm>
          <a:prstGeom prst="rect">
            <a:avLst/>
          </a:prstGeom>
        </p:spPr>
      </p:pic>
      <p:sp>
        <p:nvSpPr>
          <p:cNvPr id="9" name="Rectangle 5">
            <a:extLst>
              <a:ext uri="{FF2B5EF4-FFF2-40B4-BE49-F238E27FC236}">
                <a16:creationId xmlns:a16="http://schemas.microsoft.com/office/drawing/2014/main" id="{D3E0EC84-11E6-31F1-855F-2D88699AF635}"/>
              </a:ext>
            </a:extLst>
          </p:cNvPr>
          <p:cNvSpPr>
            <a:spLocks noChangeArrowheads="1"/>
          </p:cNvSpPr>
          <p:nvPr/>
        </p:nvSpPr>
        <p:spPr bwMode="auto">
          <a:xfrm>
            <a:off x="6153670" y="1265807"/>
            <a:ext cx="16480396" cy="8373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10" name="Rectangle 6">
            <a:extLst>
              <a:ext uri="{FF2B5EF4-FFF2-40B4-BE49-F238E27FC236}">
                <a16:creationId xmlns:a16="http://schemas.microsoft.com/office/drawing/2014/main" id="{32A2A817-856D-E84E-51E8-1DD20F260387}"/>
              </a:ext>
            </a:extLst>
          </p:cNvPr>
          <p:cNvSpPr>
            <a:spLocks noChangeArrowheads="1"/>
          </p:cNvSpPr>
          <p:nvPr/>
        </p:nvSpPr>
        <p:spPr bwMode="auto">
          <a:xfrm>
            <a:off x="6153670" y="2345306"/>
            <a:ext cx="1648039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11" name="Rectangle 7">
            <a:extLst>
              <a:ext uri="{FF2B5EF4-FFF2-40B4-BE49-F238E27FC236}">
                <a16:creationId xmlns:a16="http://schemas.microsoft.com/office/drawing/2014/main" id="{01B60494-587F-C105-3FB0-3F21C947A3B8}"/>
              </a:ext>
            </a:extLst>
          </p:cNvPr>
          <p:cNvSpPr>
            <a:spLocks noChangeArrowheads="1"/>
          </p:cNvSpPr>
          <p:nvPr/>
        </p:nvSpPr>
        <p:spPr bwMode="auto">
          <a:xfrm>
            <a:off x="6153670" y="3539106"/>
            <a:ext cx="1648039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12" name="Rectangle 8">
            <a:extLst>
              <a:ext uri="{FF2B5EF4-FFF2-40B4-BE49-F238E27FC236}">
                <a16:creationId xmlns:a16="http://schemas.microsoft.com/office/drawing/2014/main" id="{7C94F5BA-1CF7-199B-71B9-6952941415D2}"/>
              </a:ext>
            </a:extLst>
          </p:cNvPr>
          <p:cNvSpPr>
            <a:spLocks noChangeArrowheads="1"/>
          </p:cNvSpPr>
          <p:nvPr/>
        </p:nvSpPr>
        <p:spPr bwMode="auto">
          <a:xfrm>
            <a:off x="6153670" y="3539106"/>
            <a:ext cx="1648039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14" name="TextBox 13">
            <a:extLst>
              <a:ext uri="{FF2B5EF4-FFF2-40B4-BE49-F238E27FC236}">
                <a16:creationId xmlns:a16="http://schemas.microsoft.com/office/drawing/2014/main" id="{BBE70BBA-0CED-1103-53BE-9ABB08C1BC50}"/>
              </a:ext>
            </a:extLst>
          </p:cNvPr>
          <p:cNvSpPr txBox="1"/>
          <p:nvPr/>
        </p:nvSpPr>
        <p:spPr>
          <a:xfrm>
            <a:off x="783102" y="1419271"/>
            <a:ext cx="8040857" cy="461665"/>
          </a:xfrm>
          <a:prstGeom prst="rect">
            <a:avLst/>
          </a:prstGeom>
          <a:noFill/>
        </p:spPr>
        <p:txBody>
          <a:bodyPr wrap="square" rtlCol="0">
            <a:spAutoFit/>
          </a:bodyPr>
          <a:lstStyle/>
          <a:p>
            <a:r>
              <a:rPr lang="en-US" sz="2400" b="1" dirty="0"/>
              <a:t>Geographical Sentiment Distribution Analysis</a:t>
            </a:r>
          </a:p>
        </p:txBody>
      </p:sp>
      <p:pic>
        <p:nvPicPr>
          <p:cNvPr id="3" name="Picture 2" descr="A map of the world&#10;&#10;Description automatically generated">
            <a:extLst>
              <a:ext uri="{FF2B5EF4-FFF2-40B4-BE49-F238E27FC236}">
                <a16:creationId xmlns:a16="http://schemas.microsoft.com/office/drawing/2014/main" id="{DC6D6E80-A439-26C1-DEB8-4AB12F8AD6E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45528" y="4082281"/>
            <a:ext cx="5226356" cy="2533698"/>
          </a:xfrm>
          <a:prstGeom prst="rect">
            <a:avLst/>
          </a:prstGeom>
        </p:spPr>
      </p:pic>
      <p:pic>
        <p:nvPicPr>
          <p:cNvPr id="6" name="Picture 5" descr="A map of the world&#10;&#10;Description automatically generated">
            <a:extLst>
              <a:ext uri="{FF2B5EF4-FFF2-40B4-BE49-F238E27FC236}">
                <a16:creationId xmlns:a16="http://schemas.microsoft.com/office/drawing/2014/main" id="{3C5BA0C0-D1EF-4842-F270-0010039C5F1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20116" y="2835321"/>
            <a:ext cx="5544764" cy="2255053"/>
          </a:xfrm>
          <a:prstGeom prst="rect">
            <a:avLst/>
          </a:prstGeom>
        </p:spPr>
      </p:pic>
      <p:pic>
        <p:nvPicPr>
          <p:cNvPr id="16" name="Picture 15" descr="A map of the world&#10;&#10;Description automatically generated">
            <a:extLst>
              <a:ext uri="{FF2B5EF4-FFF2-40B4-BE49-F238E27FC236}">
                <a16:creationId xmlns:a16="http://schemas.microsoft.com/office/drawing/2014/main" id="{9EE026A7-93DD-143E-1265-5409B6E3630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545528" y="1865531"/>
            <a:ext cx="5226356" cy="2053595"/>
          </a:xfrm>
          <a:prstGeom prst="rect">
            <a:avLst/>
          </a:prstGeom>
        </p:spPr>
      </p:pic>
    </p:spTree>
    <p:extLst>
      <p:ext uri="{BB962C8B-B14F-4D97-AF65-F5344CB8AC3E}">
        <p14:creationId xmlns:p14="http://schemas.microsoft.com/office/powerpoint/2010/main" val="33000782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ACBA4-9B62-0A9C-63AB-8CFFA85ABF02}"/>
              </a:ext>
            </a:extLst>
          </p:cNvPr>
          <p:cNvSpPr>
            <a:spLocks noGrp="1"/>
          </p:cNvSpPr>
          <p:nvPr>
            <p:ph type="title"/>
          </p:nvPr>
        </p:nvSpPr>
        <p:spPr>
          <a:xfrm>
            <a:off x="838200" y="365126"/>
            <a:ext cx="10515600" cy="664358"/>
          </a:xfrm>
        </p:spPr>
        <p:txBody>
          <a:bodyPr>
            <a:normAutofit/>
          </a:bodyPr>
          <a:lstStyle/>
          <a:p>
            <a:r>
              <a:rPr lang="en-US" sz="3200" b="1" dirty="0"/>
              <a:t>User Interaction/ Demo</a:t>
            </a:r>
          </a:p>
        </p:txBody>
      </p:sp>
      <p:sp>
        <p:nvSpPr>
          <p:cNvPr id="5" name="Content Placeholder 2">
            <a:extLst>
              <a:ext uri="{FF2B5EF4-FFF2-40B4-BE49-F238E27FC236}">
                <a16:creationId xmlns:a16="http://schemas.microsoft.com/office/drawing/2014/main" id="{2EC4AD34-5991-05F5-69E3-134978CDADBF}"/>
              </a:ext>
            </a:extLst>
          </p:cNvPr>
          <p:cNvSpPr txBox="1">
            <a:spLocks/>
          </p:cNvSpPr>
          <p:nvPr/>
        </p:nvSpPr>
        <p:spPr>
          <a:xfrm>
            <a:off x="838200" y="3922543"/>
            <a:ext cx="10515600" cy="130477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dirty="0"/>
          </a:p>
        </p:txBody>
      </p:sp>
      <p:pic>
        <p:nvPicPr>
          <p:cNvPr id="8" name="Picture 7">
            <a:extLst>
              <a:ext uri="{FF2B5EF4-FFF2-40B4-BE49-F238E27FC236}">
                <a16:creationId xmlns:a16="http://schemas.microsoft.com/office/drawing/2014/main" id="{69DE1091-1799-E9EE-59B2-0FC6A72E4082}"/>
              </a:ext>
            </a:extLst>
          </p:cNvPr>
          <p:cNvPicPr>
            <a:picLocks noChangeAspect="1"/>
          </p:cNvPicPr>
          <p:nvPr/>
        </p:nvPicPr>
        <p:blipFill>
          <a:blip r:embed="rId2"/>
          <a:stretch>
            <a:fillRect/>
          </a:stretch>
        </p:blipFill>
        <p:spPr>
          <a:xfrm>
            <a:off x="783103" y="888103"/>
            <a:ext cx="7772400" cy="378116"/>
          </a:xfrm>
          <a:prstGeom prst="rect">
            <a:avLst/>
          </a:prstGeom>
        </p:spPr>
      </p:pic>
      <p:sp>
        <p:nvSpPr>
          <p:cNvPr id="9" name="Rectangle 5">
            <a:extLst>
              <a:ext uri="{FF2B5EF4-FFF2-40B4-BE49-F238E27FC236}">
                <a16:creationId xmlns:a16="http://schemas.microsoft.com/office/drawing/2014/main" id="{D3E0EC84-11E6-31F1-855F-2D88699AF635}"/>
              </a:ext>
            </a:extLst>
          </p:cNvPr>
          <p:cNvSpPr>
            <a:spLocks noChangeArrowheads="1"/>
          </p:cNvSpPr>
          <p:nvPr/>
        </p:nvSpPr>
        <p:spPr bwMode="auto">
          <a:xfrm>
            <a:off x="6153670" y="1265807"/>
            <a:ext cx="16480396" cy="8373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10" name="Rectangle 6">
            <a:extLst>
              <a:ext uri="{FF2B5EF4-FFF2-40B4-BE49-F238E27FC236}">
                <a16:creationId xmlns:a16="http://schemas.microsoft.com/office/drawing/2014/main" id="{32A2A817-856D-E84E-51E8-1DD20F260387}"/>
              </a:ext>
            </a:extLst>
          </p:cNvPr>
          <p:cNvSpPr>
            <a:spLocks noChangeArrowheads="1"/>
          </p:cNvSpPr>
          <p:nvPr/>
        </p:nvSpPr>
        <p:spPr bwMode="auto">
          <a:xfrm>
            <a:off x="6153670" y="2345306"/>
            <a:ext cx="1648039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11" name="Rectangle 7">
            <a:extLst>
              <a:ext uri="{FF2B5EF4-FFF2-40B4-BE49-F238E27FC236}">
                <a16:creationId xmlns:a16="http://schemas.microsoft.com/office/drawing/2014/main" id="{01B60494-587F-C105-3FB0-3F21C947A3B8}"/>
              </a:ext>
            </a:extLst>
          </p:cNvPr>
          <p:cNvSpPr>
            <a:spLocks noChangeArrowheads="1"/>
          </p:cNvSpPr>
          <p:nvPr/>
        </p:nvSpPr>
        <p:spPr bwMode="auto">
          <a:xfrm>
            <a:off x="6153670" y="3539106"/>
            <a:ext cx="1648039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12" name="Rectangle 8">
            <a:extLst>
              <a:ext uri="{FF2B5EF4-FFF2-40B4-BE49-F238E27FC236}">
                <a16:creationId xmlns:a16="http://schemas.microsoft.com/office/drawing/2014/main" id="{7C94F5BA-1CF7-199B-71B9-6952941415D2}"/>
              </a:ext>
            </a:extLst>
          </p:cNvPr>
          <p:cNvSpPr>
            <a:spLocks noChangeArrowheads="1"/>
          </p:cNvSpPr>
          <p:nvPr/>
        </p:nvSpPr>
        <p:spPr bwMode="auto">
          <a:xfrm>
            <a:off x="6153670" y="3539106"/>
            <a:ext cx="1648039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pic>
        <p:nvPicPr>
          <p:cNvPr id="15" name="Picture 14" descr="A screenshot of a computer&#10;&#10;Description automatically generated">
            <a:extLst>
              <a:ext uri="{FF2B5EF4-FFF2-40B4-BE49-F238E27FC236}">
                <a16:creationId xmlns:a16="http://schemas.microsoft.com/office/drawing/2014/main" id="{19F918CF-0EE5-6217-E0CE-6EE475BD2E79}"/>
              </a:ext>
            </a:extLst>
          </p:cNvPr>
          <p:cNvPicPr>
            <a:picLocks noChangeAspect="1"/>
          </p:cNvPicPr>
          <p:nvPr/>
        </p:nvPicPr>
        <p:blipFill>
          <a:blip r:embed="rId3"/>
          <a:stretch>
            <a:fillRect/>
          </a:stretch>
        </p:blipFill>
        <p:spPr>
          <a:xfrm>
            <a:off x="1180986" y="1873404"/>
            <a:ext cx="8788204" cy="3955711"/>
          </a:xfrm>
          <a:prstGeom prst="rect">
            <a:avLst/>
          </a:prstGeom>
        </p:spPr>
      </p:pic>
    </p:spTree>
    <p:extLst>
      <p:ext uri="{BB962C8B-B14F-4D97-AF65-F5344CB8AC3E}">
        <p14:creationId xmlns:p14="http://schemas.microsoft.com/office/powerpoint/2010/main" val="18412053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ACBA4-9B62-0A9C-63AB-8CFFA85ABF02}"/>
              </a:ext>
            </a:extLst>
          </p:cNvPr>
          <p:cNvSpPr>
            <a:spLocks noGrp="1"/>
          </p:cNvSpPr>
          <p:nvPr>
            <p:ph type="title"/>
          </p:nvPr>
        </p:nvSpPr>
        <p:spPr>
          <a:xfrm>
            <a:off x="838200" y="365126"/>
            <a:ext cx="10515600" cy="664358"/>
          </a:xfrm>
        </p:spPr>
        <p:txBody>
          <a:bodyPr>
            <a:normAutofit/>
          </a:bodyPr>
          <a:lstStyle/>
          <a:p>
            <a:r>
              <a:rPr lang="en-US" sz="3200" b="1" dirty="0"/>
              <a:t>Conclusions</a:t>
            </a:r>
          </a:p>
        </p:txBody>
      </p:sp>
      <p:sp>
        <p:nvSpPr>
          <p:cNvPr id="5" name="Content Placeholder 2">
            <a:extLst>
              <a:ext uri="{FF2B5EF4-FFF2-40B4-BE49-F238E27FC236}">
                <a16:creationId xmlns:a16="http://schemas.microsoft.com/office/drawing/2014/main" id="{2EC4AD34-5991-05F5-69E3-134978CDADBF}"/>
              </a:ext>
            </a:extLst>
          </p:cNvPr>
          <p:cNvSpPr txBox="1">
            <a:spLocks/>
          </p:cNvSpPr>
          <p:nvPr/>
        </p:nvSpPr>
        <p:spPr>
          <a:xfrm>
            <a:off x="838200" y="3922543"/>
            <a:ext cx="10515600" cy="130477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dirty="0"/>
          </a:p>
        </p:txBody>
      </p:sp>
      <p:pic>
        <p:nvPicPr>
          <p:cNvPr id="8" name="Picture 7">
            <a:extLst>
              <a:ext uri="{FF2B5EF4-FFF2-40B4-BE49-F238E27FC236}">
                <a16:creationId xmlns:a16="http://schemas.microsoft.com/office/drawing/2014/main" id="{69DE1091-1799-E9EE-59B2-0FC6A72E4082}"/>
              </a:ext>
            </a:extLst>
          </p:cNvPr>
          <p:cNvPicPr>
            <a:picLocks noChangeAspect="1"/>
          </p:cNvPicPr>
          <p:nvPr/>
        </p:nvPicPr>
        <p:blipFill>
          <a:blip r:embed="rId2"/>
          <a:stretch>
            <a:fillRect/>
          </a:stretch>
        </p:blipFill>
        <p:spPr>
          <a:xfrm>
            <a:off x="783103" y="888103"/>
            <a:ext cx="7772400" cy="378116"/>
          </a:xfrm>
          <a:prstGeom prst="rect">
            <a:avLst/>
          </a:prstGeom>
        </p:spPr>
      </p:pic>
      <p:sp>
        <p:nvSpPr>
          <p:cNvPr id="9" name="Rectangle 5">
            <a:extLst>
              <a:ext uri="{FF2B5EF4-FFF2-40B4-BE49-F238E27FC236}">
                <a16:creationId xmlns:a16="http://schemas.microsoft.com/office/drawing/2014/main" id="{D3E0EC84-11E6-31F1-855F-2D88699AF635}"/>
              </a:ext>
            </a:extLst>
          </p:cNvPr>
          <p:cNvSpPr>
            <a:spLocks noChangeArrowheads="1"/>
          </p:cNvSpPr>
          <p:nvPr/>
        </p:nvSpPr>
        <p:spPr bwMode="auto">
          <a:xfrm>
            <a:off x="6153670" y="1265807"/>
            <a:ext cx="16480396" cy="8373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10" name="Rectangle 6">
            <a:extLst>
              <a:ext uri="{FF2B5EF4-FFF2-40B4-BE49-F238E27FC236}">
                <a16:creationId xmlns:a16="http://schemas.microsoft.com/office/drawing/2014/main" id="{32A2A817-856D-E84E-51E8-1DD20F260387}"/>
              </a:ext>
            </a:extLst>
          </p:cNvPr>
          <p:cNvSpPr>
            <a:spLocks noChangeArrowheads="1"/>
          </p:cNvSpPr>
          <p:nvPr/>
        </p:nvSpPr>
        <p:spPr bwMode="auto">
          <a:xfrm>
            <a:off x="6153670" y="2345306"/>
            <a:ext cx="1648039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11" name="Rectangle 7">
            <a:extLst>
              <a:ext uri="{FF2B5EF4-FFF2-40B4-BE49-F238E27FC236}">
                <a16:creationId xmlns:a16="http://schemas.microsoft.com/office/drawing/2014/main" id="{01B60494-587F-C105-3FB0-3F21C947A3B8}"/>
              </a:ext>
            </a:extLst>
          </p:cNvPr>
          <p:cNvSpPr>
            <a:spLocks noChangeArrowheads="1"/>
          </p:cNvSpPr>
          <p:nvPr/>
        </p:nvSpPr>
        <p:spPr bwMode="auto">
          <a:xfrm>
            <a:off x="6153670" y="3539106"/>
            <a:ext cx="1648039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12" name="Rectangle 8">
            <a:extLst>
              <a:ext uri="{FF2B5EF4-FFF2-40B4-BE49-F238E27FC236}">
                <a16:creationId xmlns:a16="http://schemas.microsoft.com/office/drawing/2014/main" id="{7C94F5BA-1CF7-199B-71B9-6952941415D2}"/>
              </a:ext>
            </a:extLst>
          </p:cNvPr>
          <p:cNvSpPr>
            <a:spLocks noChangeArrowheads="1"/>
          </p:cNvSpPr>
          <p:nvPr/>
        </p:nvSpPr>
        <p:spPr bwMode="auto">
          <a:xfrm>
            <a:off x="6153670" y="3539106"/>
            <a:ext cx="1648039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4" name="TextBox 3">
            <a:extLst>
              <a:ext uri="{FF2B5EF4-FFF2-40B4-BE49-F238E27FC236}">
                <a16:creationId xmlns:a16="http://schemas.microsoft.com/office/drawing/2014/main" id="{6CAB0BFB-BEDD-64B6-048B-AD1BF1C784A5}"/>
              </a:ext>
            </a:extLst>
          </p:cNvPr>
          <p:cNvSpPr txBox="1"/>
          <p:nvPr/>
        </p:nvSpPr>
        <p:spPr>
          <a:xfrm>
            <a:off x="548640" y="1495064"/>
            <a:ext cx="11064240" cy="4493538"/>
          </a:xfrm>
          <a:prstGeom prst="rect">
            <a:avLst/>
          </a:prstGeom>
          <a:noFill/>
        </p:spPr>
        <p:txBody>
          <a:bodyPr wrap="square" rtlCol="0">
            <a:spAutoFit/>
          </a:bodyPr>
          <a:lstStyle/>
          <a:p>
            <a:pPr marL="342900" lvl="0" indent="-342900" algn="just">
              <a:lnSpc>
                <a:spcPct val="95000"/>
              </a:lnSpc>
              <a:spcAft>
                <a:spcPts val="600"/>
              </a:spcAft>
              <a:buFont typeface="+mj-lt"/>
              <a:buAutoNum type="arabicPeriod"/>
              <a:tabLst>
                <a:tab pos="182880" algn="l"/>
                <a:tab pos="182880" algn="l"/>
                <a:tab pos="457200" algn="l"/>
              </a:tabLst>
            </a:pPr>
            <a:r>
              <a:rPr lang="en-IN" sz="2000" i="1" spc="-5" dirty="0">
                <a:effectLst/>
                <a:latin typeface="Times New Roman" panose="02020603050405020304" pitchFamily="18" charset="0"/>
                <a:ea typeface="SimSun" panose="02010600030101010101" pitchFamily="2" charset="-122"/>
              </a:rPr>
              <a:t>BERT Model Excellence:</a:t>
            </a:r>
            <a:r>
              <a:rPr lang="en-IN" sz="2000" spc="-5" dirty="0">
                <a:effectLst/>
                <a:latin typeface="Times New Roman" panose="02020603050405020304" pitchFamily="18" charset="0"/>
                <a:ea typeface="SimSun" panose="02010600030101010101" pitchFamily="2" charset="-122"/>
              </a:rPr>
              <a:t> The BERT model emerged as the most effective, boasting an impressive accuracy of 79%. Its nuanced understanding of contextual relationships within tweets sets it apart for sentiment analysis tasks.</a:t>
            </a:r>
          </a:p>
          <a:p>
            <a:pPr marL="342900" lvl="0" indent="-342900" algn="just">
              <a:lnSpc>
                <a:spcPct val="95000"/>
              </a:lnSpc>
              <a:spcAft>
                <a:spcPts val="600"/>
              </a:spcAft>
              <a:buFont typeface="+mj-lt"/>
              <a:buAutoNum type="arabicPeriod"/>
              <a:tabLst>
                <a:tab pos="182880" algn="l"/>
                <a:tab pos="182880" algn="l"/>
                <a:tab pos="457200" algn="l"/>
              </a:tabLst>
            </a:pPr>
            <a:r>
              <a:rPr lang="en-IN" sz="2000" i="1" spc="-5" dirty="0">
                <a:effectLst/>
                <a:latin typeface="Times New Roman" panose="02020603050405020304" pitchFamily="18" charset="0"/>
                <a:ea typeface="SimSun" panose="02010600030101010101" pitchFamily="2" charset="-122"/>
              </a:rPr>
              <a:t>AUC Analysis:</a:t>
            </a:r>
            <a:r>
              <a:rPr lang="en-IN" sz="2000" spc="-5" dirty="0">
                <a:effectLst/>
                <a:latin typeface="Times New Roman" panose="02020603050405020304" pitchFamily="18" charset="0"/>
                <a:ea typeface="SimSun" panose="02010600030101010101" pitchFamily="2" charset="-122"/>
              </a:rPr>
              <a:t> BERT's superior performance is further underscored by its Area Under Curve (AUC) score of 90%, outshining SVM (85%), Random Forest (84%), Logistic Regression (84%) and Decision Tree (80%). This metric reinforces BERT's robustness in capturing sentiment nuances.</a:t>
            </a:r>
          </a:p>
          <a:p>
            <a:pPr marL="342900" lvl="0" indent="-342900" algn="just">
              <a:lnSpc>
                <a:spcPct val="95000"/>
              </a:lnSpc>
              <a:spcAft>
                <a:spcPts val="600"/>
              </a:spcAft>
              <a:buFont typeface="+mj-lt"/>
              <a:buAutoNum type="arabicPeriod"/>
              <a:tabLst>
                <a:tab pos="182880" algn="l"/>
                <a:tab pos="182880" algn="l"/>
                <a:tab pos="457200" algn="l"/>
              </a:tabLst>
            </a:pPr>
            <a:r>
              <a:rPr lang="en-IN" sz="2000" i="1" spc="-5" dirty="0">
                <a:effectLst/>
                <a:latin typeface="Times New Roman" panose="02020603050405020304" pitchFamily="18" charset="0"/>
                <a:ea typeface="SimSun" panose="02010600030101010101" pitchFamily="2" charset="-122"/>
              </a:rPr>
              <a:t>Computational Resources Consideration:</a:t>
            </a:r>
            <a:r>
              <a:rPr lang="en-IN" sz="2000" spc="-5" dirty="0">
                <a:effectLst/>
                <a:latin typeface="Times New Roman" panose="02020603050405020304" pitchFamily="18" charset="0"/>
                <a:ea typeface="SimSun" panose="02010600030101010101" pitchFamily="2" charset="-122"/>
              </a:rPr>
              <a:t> While BERT exhibits unparalleled accuracy, it demands more computational resources and time compared to traditional models like Random Forest Classifier. In resource-constrained scenarios, Random Forest proves to be a pragmatic choice without compromising much on performance.</a:t>
            </a:r>
          </a:p>
          <a:p>
            <a:pPr marL="342900" lvl="0" indent="-342900" algn="just">
              <a:lnSpc>
                <a:spcPct val="95000"/>
              </a:lnSpc>
              <a:spcAft>
                <a:spcPts val="600"/>
              </a:spcAft>
              <a:buFont typeface="+mj-lt"/>
              <a:buAutoNum type="arabicPeriod"/>
              <a:tabLst>
                <a:tab pos="182880" algn="l"/>
                <a:tab pos="182880" algn="l"/>
                <a:tab pos="457200" algn="l"/>
              </a:tabLst>
            </a:pPr>
            <a:r>
              <a:rPr lang="en-IN" sz="2000" i="1" spc="-5" dirty="0">
                <a:effectLst/>
                <a:latin typeface="Times New Roman" panose="02020603050405020304" pitchFamily="18" charset="0"/>
                <a:ea typeface="SimSun" panose="02010600030101010101" pitchFamily="2" charset="-122"/>
              </a:rPr>
              <a:t>Negative Sentiment Predictions:</a:t>
            </a:r>
            <a:r>
              <a:rPr lang="en-IN" sz="2000" spc="-5" dirty="0">
                <a:effectLst/>
                <a:latin typeface="Times New Roman" panose="02020603050405020304" pitchFamily="18" charset="0"/>
                <a:ea typeface="SimSun" panose="02010600030101010101" pitchFamily="2" charset="-122"/>
              </a:rPr>
              <a:t> The Random Forest Classifier, through class probability distribution analysis, demonstrates a notable strength in predicting negative sentiments with confidence. This finding provides valuable insights into the classifier's inherent tendencies.</a:t>
            </a:r>
          </a:p>
          <a:p>
            <a:pPr marL="342900" lvl="0" indent="-342900" algn="just">
              <a:lnSpc>
                <a:spcPct val="95000"/>
              </a:lnSpc>
              <a:spcAft>
                <a:spcPts val="600"/>
              </a:spcAft>
              <a:buFont typeface="+mj-lt"/>
              <a:buAutoNum type="arabicPeriod"/>
              <a:tabLst>
                <a:tab pos="182880" algn="l"/>
                <a:tab pos="182880" algn="l"/>
                <a:tab pos="457200" algn="l"/>
              </a:tabLst>
            </a:pPr>
            <a:endParaRPr lang="en-IN" sz="2000" spc="-5" dirty="0">
              <a:effectLst/>
              <a:latin typeface="Times New Roman" panose="02020603050405020304" pitchFamily="18" charset="0"/>
              <a:ea typeface="SimSun" panose="02010600030101010101" pitchFamily="2" charset="-122"/>
            </a:endParaRPr>
          </a:p>
        </p:txBody>
      </p:sp>
    </p:spTree>
    <p:extLst>
      <p:ext uri="{BB962C8B-B14F-4D97-AF65-F5344CB8AC3E}">
        <p14:creationId xmlns:p14="http://schemas.microsoft.com/office/powerpoint/2010/main" val="41555990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ACBA4-9B62-0A9C-63AB-8CFFA85ABF02}"/>
              </a:ext>
            </a:extLst>
          </p:cNvPr>
          <p:cNvSpPr>
            <a:spLocks noGrp="1"/>
          </p:cNvSpPr>
          <p:nvPr>
            <p:ph type="title"/>
          </p:nvPr>
        </p:nvSpPr>
        <p:spPr>
          <a:xfrm>
            <a:off x="838200" y="365126"/>
            <a:ext cx="10515600" cy="664358"/>
          </a:xfrm>
        </p:spPr>
        <p:txBody>
          <a:bodyPr>
            <a:normAutofit/>
          </a:bodyPr>
          <a:lstStyle/>
          <a:p>
            <a:r>
              <a:rPr lang="en-US" sz="3200" b="1" dirty="0"/>
              <a:t>Roadmap</a:t>
            </a:r>
          </a:p>
        </p:txBody>
      </p:sp>
      <p:sp>
        <p:nvSpPr>
          <p:cNvPr id="5" name="Content Placeholder 2">
            <a:extLst>
              <a:ext uri="{FF2B5EF4-FFF2-40B4-BE49-F238E27FC236}">
                <a16:creationId xmlns:a16="http://schemas.microsoft.com/office/drawing/2014/main" id="{2EC4AD34-5991-05F5-69E3-134978CDADBF}"/>
              </a:ext>
            </a:extLst>
          </p:cNvPr>
          <p:cNvSpPr txBox="1">
            <a:spLocks/>
          </p:cNvSpPr>
          <p:nvPr/>
        </p:nvSpPr>
        <p:spPr>
          <a:xfrm>
            <a:off x="838200" y="3922543"/>
            <a:ext cx="10515600" cy="130477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dirty="0"/>
          </a:p>
        </p:txBody>
      </p:sp>
      <p:pic>
        <p:nvPicPr>
          <p:cNvPr id="8" name="Picture 7">
            <a:extLst>
              <a:ext uri="{FF2B5EF4-FFF2-40B4-BE49-F238E27FC236}">
                <a16:creationId xmlns:a16="http://schemas.microsoft.com/office/drawing/2014/main" id="{69DE1091-1799-E9EE-59B2-0FC6A72E4082}"/>
              </a:ext>
            </a:extLst>
          </p:cNvPr>
          <p:cNvPicPr>
            <a:picLocks noChangeAspect="1"/>
          </p:cNvPicPr>
          <p:nvPr/>
        </p:nvPicPr>
        <p:blipFill>
          <a:blip r:embed="rId2"/>
          <a:stretch>
            <a:fillRect/>
          </a:stretch>
        </p:blipFill>
        <p:spPr>
          <a:xfrm>
            <a:off x="783103" y="888103"/>
            <a:ext cx="7772400" cy="378116"/>
          </a:xfrm>
          <a:prstGeom prst="rect">
            <a:avLst/>
          </a:prstGeom>
        </p:spPr>
      </p:pic>
      <p:sp>
        <p:nvSpPr>
          <p:cNvPr id="9" name="Rectangle 5">
            <a:extLst>
              <a:ext uri="{FF2B5EF4-FFF2-40B4-BE49-F238E27FC236}">
                <a16:creationId xmlns:a16="http://schemas.microsoft.com/office/drawing/2014/main" id="{D3E0EC84-11E6-31F1-855F-2D88699AF635}"/>
              </a:ext>
            </a:extLst>
          </p:cNvPr>
          <p:cNvSpPr>
            <a:spLocks noChangeArrowheads="1"/>
          </p:cNvSpPr>
          <p:nvPr/>
        </p:nvSpPr>
        <p:spPr bwMode="auto">
          <a:xfrm>
            <a:off x="6153670" y="1265807"/>
            <a:ext cx="16480396" cy="8373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10" name="Rectangle 6">
            <a:extLst>
              <a:ext uri="{FF2B5EF4-FFF2-40B4-BE49-F238E27FC236}">
                <a16:creationId xmlns:a16="http://schemas.microsoft.com/office/drawing/2014/main" id="{32A2A817-856D-E84E-51E8-1DD20F260387}"/>
              </a:ext>
            </a:extLst>
          </p:cNvPr>
          <p:cNvSpPr>
            <a:spLocks noChangeArrowheads="1"/>
          </p:cNvSpPr>
          <p:nvPr/>
        </p:nvSpPr>
        <p:spPr bwMode="auto">
          <a:xfrm>
            <a:off x="6153670" y="2345306"/>
            <a:ext cx="1648039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11" name="Rectangle 7">
            <a:extLst>
              <a:ext uri="{FF2B5EF4-FFF2-40B4-BE49-F238E27FC236}">
                <a16:creationId xmlns:a16="http://schemas.microsoft.com/office/drawing/2014/main" id="{01B60494-587F-C105-3FB0-3F21C947A3B8}"/>
              </a:ext>
            </a:extLst>
          </p:cNvPr>
          <p:cNvSpPr>
            <a:spLocks noChangeArrowheads="1"/>
          </p:cNvSpPr>
          <p:nvPr/>
        </p:nvSpPr>
        <p:spPr bwMode="auto">
          <a:xfrm>
            <a:off x="6153670" y="3539106"/>
            <a:ext cx="1648039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12" name="Rectangle 8">
            <a:extLst>
              <a:ext uri="{FF2B5EF4-FFF2-40B4-BE49-F238E27FC236}">
                <a16:creationId xmlns:a16="http://schemas.microsoft.com/office/drawing/2014/main" id="{7C94F5BA-1CF7-199B-71B9-6952941415D2}"/>
              </a:ext>
            </a:extLst>
          </p:cNvPr>
          <p:cNvSpPr>
            <a:spLocks noChangeArrowheads="1"/>
          </p:cNvSpPr>
          <p:nvPr/>
        </p:nvSpPr>
        <p:spPr bwMode="auto">
          <a:xfrm>
            <a:off x="6153670" y="3539106"/>
            <a:ext cx="1648039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4" name="TextBox 3">
            <a:extLst>
              <a:ext uri="{FF2B5EF4-FFF2-40B4-BE49-F238E27FC236}">
                <a16:creationId xmlns:a16="http://schemas.microsoft.com/office/drawing/2014/main" id="{6CAB0BFB-BEDD-64B6-048B-AD1BF1C784A5}"/>
              </a:ext>
            </a:extLst>
          </p:cNvPr>
          <p:cNvSpPr txBox="1"/>
          <p:nvPr/>
        </p:nvSpPr>
        <p:spPr>
          <a:xfrm>
            <a:off x="548640" y="1495064"/>
            <a:ext cx="11064240" cy="2499210"/>
          </a:xfrm>
          <a:prstGeom prst="rect">
            <a:avLst/>
          </a:prstGeom>
          <a:noFill/>
        </p:spPr>
        <p:txBody>
          <a:bodyPr wrap="square" rtlCol="0">
            <a:spAutoFit/>
          </a:bodyPr>
          <a:lstStyle/>
          <a:p>
            <a:pPr marL="342900" lvl="0" indent="-342900" algn="just">
              <a:lnSpc>
                <a:spcPct val="150000"/>
              </a:lnSpc>
              <a:spcAft>
                <a:spcPts val="600"/>
              </a:spcAft>
              <a:buFont typeface="Arial" panose="020B0604020202020204" pitchFamily="34" charset="0"/>
              <a:buChar char="•"/>
              <a:tabLst>
                <a:tab pos="182880" algn="l"/>
                <a:tab pos="182880" algn="l"/>
                <a:tab pos="457200" algn="l"/>
              </a:tabLst>
            </a:pPr>
            <a:r>
              <a:rPr lang="en-IN" sz="2000" b="0" i="0" dirty="0">
                <a:effectLst/>
                <a:latin typeface="Söhne"/>
              </a:rPr>
              <a:t>Explore optimization strategies to make BERT, a powerful but computationally intensive model, more efficient. This could involve techniques to speed up its processing without sacrificing accuracy.</a:t>
            </a:r>
          </a:p>
          <a:p>
            <a:pPr marL="342900" lvl="0" indent="-342900" algn="just">
              <a:lnSpc>
                <a:spcPct val="150000"/>
              </a:lnSpc>
              <a:spcAft>
                <a:spcPts val="600"/>
              </a:spcAft>
              <a:buFont typeface="Arial" panose="020B0604020202020204" pitchFamily="34" charset="0"/>
              <a:buChar char="•"/>
              <a:tabLst>
                <a:tab pos="182880" algn="l"/>
                <a:tab pos="182880" algn="l"/>
                <a:tab pos="457200" algn="l"/>
              </a:tabLst>
            </a:pPr>
            <a:r>
              <a:rPr lang="en-IN" sz="2000" b="0" i="0" dirty="0">
                <a:effectLst/>
                <a:latin typeface="Söhne"/>
              </a:rPr>
              <a:t>Combining the strengths of multiple models in a sophisticated way could potentially lead to improved overall performance in sentiment analysis.</a:t>
            </a:r>
            <a:endParaRPr lang="en-IN" sz="2000" dirty="0">
              <a:latin typeface="Söhne"/>
            </a:endParaRPr>
          </a:p>
          <a:p>
            <a:pPr lvl="0" algn="just">
              <a:lnSpc>
                <a:spcPct val="150000"/>
              </a:lnSpc>
              <a:spcAft>
                <a:spcPts val="600"/>
              </a:spcAft>
              <a:tabLst>
                <a:tab pos="182880" algn="l"/>
                <a:tab pos="182880" algn="l"/>
                <a:tab pos="457200" algn="l"/>
              </a:tabLst>
            </a:pPr>
            <a:endParaRPr lang="en-IN" sz="2000" spc="-5" dirty="0">
              <a:effectLst/>
              <a:latin typeface="Times New Roman" panose="02020603050405020304" pitchFamily="18" charset="0"/>
              <a:ea typeface="SimSun" panose="02010600030101010101" pitchFamily="2" charset="-122"/>
            </a:endParaRPr>
          </a:p>
        </p:txBody>
      </p:sp>
    </p:spTree>
    <p:extLst>
      <p:ext uri="{BB962C8B-B14F-4D97-AF65-F5344CB8AC3E}">
        <p14:creationId xmlns:p14="http://schemas.microsoft.com/office/powerpoint/2010/main" val="21027001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0E82DB-2FF4-EB0D-F8D6-941D090A7BE1}"/>
              </a:ext>
            </a:extLst>
          </p:cNvPr>
          <p:cNvSpPr>
            <a:spLocks noGrp="1"/>
          </p:cNvSpPr>
          <p:nvPr>
            <p:ph type="title"/>
          </p:nvPr>
        </p:nvSpPr>
        <p:spPr/>
        <p:txBody>
          <a:bodyPr/>
          <a:lstStyle/>
          <a:p>
            <a:r>
              <a:rPr lang="en-US" b="1" dirty="0"/>
              <a:t>References</a:t>
            </a:r>
          </a:p>
        </p:txBody>
      </p:sp>
      <p:sp>
        <p:nvSpPr>
          <p:cNvPr id="3" name="Content Placeholder 2">
            <a:extLst>
              <a:ext uri="{FF2B5EF4-FFF2-40B4-BE49-F238E27FC236}">
                <a16:creationId xmlns:a16="http://schemas.microsoft.com/office/drawing/2014/main" id="{653738AE-F9E0-5537-89BA-DB176F6A1493}"/>
              </a:ext>
            </a:extLst>
          </p:cNvPr>
          <p:cNvSpPr>
            <a:spLocks noGrp="1"/>
          </p:cNvSpPr>
          <p:nvPr>
            <p:ph idx="1"/>
          </p:nvPr>
        </p:nvSpPr>
        <p:spPr>
          <a:xfrm>
            <a:off x="838200" y="1825625"/>
            <a:ext cx="10515600" cy="4925696"/>
          </a:xfrm>
        </p:spPr>
        <p:txBody>
          <a:bodyPr>
            <a:noAutofit/>
          </a:bodyPr>
          <a:lstStyle/>
          <a:p>
            <a:pPr algn="just">
              <a:lnSpc>
                <a:spcPct val="100000"/>
              </a:lnSpc>
              <a:buFont typeface="+mj-lt"/>
              <a:buAutoNum type="arabicPeriod"/>
            </a:pPr>
            <a:r>
              <a:rPr lang="en-US" sz="1050" dirty="0">
                <a:effectLst/>
                <a:latin typeface="Times New Roman" panose="02020603050405020304" pitchFamily="18" charset="0"/>
                <a:ea typeface="SimSun" panose="02010600030101010101" pitchFamily="2" charset="-122"/>
              </a:rPr>
              <a:t> </a:t>
            </a:r>
            <a:r>
              <a:rPr lang="en-US" sz="1050" dirty="0">
                <a:effectLst/>
                <a:latin typeface="Times New Roman" panose="02020603050405020304" pitchFamily="18" charset="0"/>
                <a:ea typeface="MS Mincho" panose="02020609040205080304" pitchFamily="49" charset="-128"/>
              </a:rPr>
              <a:t>Wang, H.; Can, D.; </a:t>
            </a:r>
            <a:r>
              <a:rPr lang="en-US" sz="1050" dirty="0" err="1">
                <a:effectLst/>
                <a:latin typeface="Times New Roman" panose="02020603050405020304" pitchFamily="18" charset="0"/>
                <a:ea typeface="MS Mincho" panose="02020609040205080304" pitchFamily="49" charset="-128"/>
              </a:rPr>
              <a:t>Kazemzadeh</a:t>
            </a:r>
            <a:r>
              <a:rPr lang="en-US" sz="1050" dirty="0">
                <a:effectLst/>
                <a:latin typeface="Times New Roman" panose="02020603050405020304" pitchFamily="18" charset="0"/>
                <a:ea typeface="MS Mincho" panose="02020609040205080304" pitchFamily="49" charset="-128"/>
              </a:rPr>
              <a:t>, A.; Bar, F.; Narayanan, S. A System for Real-time Twitter Sentiment Analysis of 2012 </a:t>
            </a:r>
            <a:r>
              <a:rPr lang="en-US" sz="1050" dirty="0" err="1">
                <a:effectLst/>
                <a:latin typeface="Times New Roman" panose="02020603050405020304" pitchFamily="18" charset="0"/>
                <a:ea typeface="MS Mincho" panose="02020609040205080304" pitchFamily="49" charset="-128"/>
              </a:rPr>
              <a:t>U.S.Presidential</a:t>
            </a:r>
            <a:r>
              <a:rPr lang="en-US" sz="1050" dirty="0">
                <a:effectLst/>
                <a:latin typeface="Times New Roman" panose="02020603050405020304" pitchFamily="18" charset="0"/>
                <a:ea typeface="MS Mincho" panose="02020609040205080304" pitchFamily="49" charset="-128"/>
              </a:rPr>
              <a:t> Election Cycle. In Proceedings of the ACL 2012 System Demonstrations, </a:t>
            </a:r>
            <a:r>
              <a:rPr lang="en-US" sz="1050" dirty="0" err="1">
                <a:effectLst/>
                <a:latin typeface="Times New Roman" panose="02020603050405020304" pitchFamily="18" charset="0"/>
                <a:ea typeface="MS Mincho" panose="02020609040205080304" pitchFamily="49" charset="-128"/>
              </a:rPr>
              <a:t>Jeju</a:t>
            </a:r>
            <a:r>
              <a:rPr lang="en-US" sz="1050" dirty="0">
                <a:effectLst/>
                <a:latin typeface="Times New Roman" panose="02020603050405020304" pitchFamily="18" charset="0"/>
                <a:ea typeface="MS Mincho" panose="02020609040205080304" pitchFamily="49" charset="-128"/>
              </a:rPr>
              <a:t> Island, Korea, 10 July 201</a:t>
            </a:r>
            <a:endParaRPr lang="en-IN" sz="1050" dirty="0">
              <a:effectLst/>
              <a:latin typeface="Times New Roman" panose="02020603050405020304" pitchFamily="18" charset="0"/>
              <a:ea typeface="MS Mincho" panose="02020609040205080304" pitchFamily="49" charset="-128"/>
            </a:endParaRPr>
          </a:p>
          <a:p>
            <a:pPr marL="342900" lvl="0" indent="-342900" algn="just">
              <a:lnSpc>
                <a:spcPct val="100000"/>
              </a:lnSpc>
              <a:spcAft>
                <a:spcPts val="250"/>
              </a:spcAft>
              <a:buSzPts val="800"/>
              <a:buFont typeface="Times New Roman" panose="02020603050405020304" pitchFamily="18" charset="0"/>
              <a:buAutoNum type="arabicPeriod"/>
              <a:tabLst>
                <a:tab pos="228600" algn="l"/>
              </a:tabLst>
            </a:pPr>
            <a:r>
              <a:rPr lang="en-US" sz="1050" dirty="0" err="1">
                <a:effectLst/>
                <a:latin typeface="Times New Roman" panose="02020603050405020304" pitchFamily="18" charset="0"/>
                <a:ea typeface="MS Mincho" panose="02020609040205080304" pitchFamily="49" charset="-128"/>
              </a:rPr>
              <a:t>Koroteev</a:t>
            </a:r>
            <a:r>
              <a:rPr lang="en-US" sz="1050" dirty="0">
                <a:effectLst/>
                <a:latin typeface="Times New Roman" panose="02020603050405020304" pitchFamily="18" charset="0"/>
                <a:ea typeface="MS Mincho" panose="02020609040205080304" pitchFamily="49" charset="-128"/>
              </a:rPr>
              <a:t>, Mikhail. (2021). BERT: A Review of Applications in Natural Language Processing and Understanding. 10.48550/arXiv.2103.11943.</a:t>
            </a:r>
            <a:endParaRPr lang="en-IN" sz="1050" dirty="0">
              <a:effectLst/>
              <a:latin typeface="Times New Roman" panose="02020603050405020304" pitchFamily="18" charset="0"/>
              <a:ea typeface="MS Mincho" panose="02020609040205080304" pitchFamily="49" charset="-128"/>
            </a:endParaRPr>
          </a:p>
          <a:p>
            <a:pPr marL="342900" lvl="0" indent="-342900" algn="just">
              <a:lnSpc>
                <a:spcPct val="100000"/>
              </a:lnSpc>
              <a:spcAft>
                <a:spcPts val="250"/>
              </a:spcAft>
              <a:buSzPts val="800"/>
              <a:buFont typeface="Times New Roman" panose="02020603050405020304" pitchFamily="18" charset="0"/>
              <a:buAutoNum type="arabicPeriod"/>
              <a:tabLst>
                <a:tab pos="228600" algn="l"/>
              </a:tabLst>
            </a:pPr>
            <a:r>
              <a:rPr lang="en-US" sz="1050" dirty="0">
                <a:effectLst/>
                <a:latin typeface="Times New Roman" panose="02020603050405020304" pitchFamily="18" charset="0"/>
                <a:ea typeface="MS Mincho" panose="02020609040205080304" pitchFamily="49" charset="-128"/>
              </a:rPr>
              <a:t>Adwan, O.; Al-Tawil, M.; </a:t>
            </a:r>
            <a:r>
              <a:rPr lang="en-US" sz="1050" dirty="0" err="1">
                <a:effectLst/>
                <a:latin typeface="Times New Roman" panose="02020603050405020304" pitchFamily="18" charset="0"/>
                <a:ea typeface="MS Mincho" panose="02020609040205080304" pitchFamily="49" charset="-128"/>
              </a:rPr>
              <a:t>Huneiti</a:t>
            </a:r>
            <a:r>
              <a:rPr lang="en-US" sz="1050" dirty="0">
                <a:effectLst/>
                <a:latin typeface="Times New Roman" panose="02020603050405020304" pitchFamily="18" charset="0"/>
                <a:ea typeface="MS Mincho" panose="02020609040205080304" pitchFamily="49" charset="-128"/>
              </a:rPr>
              <a:t>, A.; Shahin, R.; Zayed, A.A.; Al-</a:t>
            </a:r>
            <a:r>
              <a:rPr lang="en-US" sz="1050" dirty="0" err="1">
                <a:effectLst/>
                <a:latin typeface="Times New Roman" panose="02020603050405020304" pitchFamily="18" charset="0"/>
                <a:ea typeface="MS Mincho" panose="02020609040205080304" pitchFamily="49" charset="-128"/>
              </a:rPr>
              <a:t>Dibsi</a:t>
            </a:r>
            <a:r>
              <a:rPr lang="en-US" sz="1050" dirty="0">
                <a:effectLst/>
                <a:latin typeface="Times New Roman" panose="02020603050405020304" pitchFamily="18" charset="0"/>
                <a:ea typeface="MS Mincho" panose="02020609040205080304" pitchFamily="49" charset="-128"/>
              </a:rPr>
              <a:t>, R. Twitter sentiment analysis approaches: A survey. </a:t>
            </a:r>
            <a:r>
              <a:rPr lang="en-US" sz="1050" dirty="0" err="1">
                <a:effectLst/>
                <a:latin typeface="Times New Roman" panose="02020603050405020304" pitchFamily="18" charset="0"/>
                <a:ea typeface="MS Mincho" panose="02020609040205080304" pitchFamily="49" charset="-128"/>
              </a:rPr>
              <a:t>Int.J</a:t>
            </a:r>
            <a:r>
              <a:rPr lang="en-US" sz="1050" dirty="0">
                <a:effectLst/>
                <a:latin typeface="Times New Roman" panose="02020603050405020304" pitchFamily="18" charset="0"/>
                <a:ea typeface="MS Mincho" panose="02020609040205080304" pitchFamily="49" charset="-128"/>
              </a:rPr>
              <a:t>. </a:t>
            </a:r>
            <a:r>
              <a:rPr lang="en-US" sz="1050" dirty="0" err="1">
                <a:effectLst/>
                <a:latin typeface="Times New Roman" panose="02020603050405020304" pitchFamily="18" charset="0"/>
                <a:ea typeface="MS Mincho" panose="02020609040205080304" pitchFamily="49" charset="-128"/>
              </a:rPr>
              <a:t>Emerg</a:t>
            </a:r>
            <a:r>
              <a:rPr lang="en-US" sz="1050" dirty="0">
                <a:effectLst/>
                <a:latin typeface="Times New Roman" panose="02020603050405020304" pitchFamily="18" charset="0"/>
                <a:ea typeface="MS Mincho" panose="02020609040205080304" pitchFamily="49" charset="-128"/>
              </a:rPr>
              <a:t>. Technol. 2020,15, 79–93.</a:t>
            </a:r>
            <a:endParaRPr lang="en-IN" sz="1050" dirty="0">
              <a:effectLst/>
              <a:latin typeface="Times New Roman" panose="02020603050405020304" pitchFamily="18" charset="0"/>
              <a:ea typeface="MS Mincho" panose="02020609040205080304" pitchFamily="49" charset="-128"/>
            </a:endParaRPr>
          </a:p>
          <a:p>
            <a:pPr marL="342900" lvl="0" indent="-342900" algn="just">
              <a:lnSpc>
                <a:spcPct val="100000"/>
              </a:lnSpc>
              <a:spcAft>
                <a:spcPts val="250"/>
              </a:spcAft>
              <a:buSzPts val="800"/>
              <a:buFont typeface="Times New Roman" panose="02020603050405020304" pitchFamily="18" charset="0"/>
              <a:buAutoNum type="arabicPeriod"/>
              <a:tabLst>
                <a:tab pos="228600" algn="l"/>
              </a:tabLst>
            </a:pPr>
            <a:r>
              <a:rPr lang="en-US" sz="1050" dirty="0" err="1">
                <a:effectLst/>
                <a:latin typeface="Times New Roman" panose="02020603050405020304" pitchFamily="18" charset="0"/>
                <a:ea typeface="MS Mincho" panose="02020609040205080304" pitchFamily="49" charset="-128"/>
              </a:rPr>
              <a:t>Gandhe</a:t>
            </a:r>
            <a:r>
              <a:rPr lang="en-US" sz="1050" dirty="0">
                <a:effectLst/>
                <a:latin typeface="Times New Roman" panose="02020603050405020304" pitchFamily="18" charset="0"/>
                <a:ea typeface="MS Mincho" panose="02020609040205080304" pitchFamily="49" charset="-128"/>
              </a:rPr>
              <a:t>, Ketaki &amp; </a:t>
            </a:r>
            <a:r>
              <a:rPr lang="en-US" sz="1050" dirty="0" err="1">
                <a:effectLst/>
                <a:latin typeface="Times New Roman" panose="02020603050405020304" pitchFamily="18" charset="0"/>
                <a:ea typeface="MS Mincho" panose="02020609040205080304" pitchFamily="49" charset="-128"/>
              </a:rPr>
              <a:t>Varde</a:t>
            </a:r>
            <a:r>
              <a:rPr lang="en-US" sz="1050" dirty="0">
                <a:effectLst/>
                <a:latin typeface="Times New Roman" panose="02020603050405020304" pitchFamily="18" charset="0"/>
                <a:ea typeface="MS Mincho" panose="02020609040205080304" pitchFamily="49" charset="-128"/>
              </a:rPr>
              <a:t>, Aparna &amp; Du, Xu. (2018). Sentiment Analysis of Twitter Data with Hybrid Learning for Recommender Applications. 57-63. 10.1109/UEMCON.2018.8796661.</a:t>
            </a:r>
            <a:endParaRPr lang="en-IN" sz="1050" dirty="0">
              <a:effectLst/>
              <a:latin typeface="Times New Roman" panose="02020603050405020304" pitchFamily="18" charset="0"/>
              <a:ea typeface="MS Mincho" panose="02020609040205080304" pitchFamily="49" charset="-128"/>
            </a:endParaRPr>
          </a:p>
          <a:p>
            <a:pPr marL="342900" lvl="0" indent="-342900" algn="just">
              <a:lnSpc>
                <a:spcPct val="100000"/>
              </a:lnSpc>
              <a:spcAft>
                <a:spcPts val="250"/>
              </a:spcAft>
              <a:buSzPts val="800"/>
              <a:buFont typeface="Times New Roman" panose="02020603050405020304" pitchFamily="18" charset="0"/>
              <a:buAutoNum type="arabicPeriod"/>
              <a:tabLst>
                <a:tab pos="228600" algn="l"/>
              </a:tabLst>
            </a:pPr>
            <a:r>
              <a:rPr lang="en-US" sz="1050" dirty="0">
                <a:effectLst/>
                <a:latin typeface="Times New Roman" panose="02020603050405020304" pitchFamily="18" charset="0"/>
                <a:ea typeface="MS Mincho" panose="02020609040205080304" pitchFamily="49" charset="-128"/>
              </a:rPr>
              <a:t>Ahad, Abdul &amp; </a:t>
            </a:r>
            <a:r>
              <a:rPr lang="en-US" sz="1050" dirty="0" err="1">
                <a:effectLst/>
                <a:latin typeface="Times New Roman" panose="02020603050405020304" pitchFamily="18" charset="0"/>
                <a:ea typeface="MS Mincho" panose="02020609040205080304" pitchFamily="49" charset="-128"/>
              </a:rPr>
              <a:t>Ayub</a:t>
            </a:r>
            <a:r>
              <a:rPr lang="en-US" sz="1050" dirty="0">
                <a:effectLst/>
                <a:latin typeface="Times New Roman" panose="02020603050405020304" pitchFamily="18" charset="0"/>
                <a:ea typeface="MS Mincho" panose="02020609040205080304" pitchFamily="49" charset="-128"/>
              </a:rPr>
              <a:t> Khan, Abdullah &amp; </a:t>
            </a:r>
            <a:r>
              <a:rPr lang="en-US" sz="1050" dirty="0" err="1">
                <a:effectLst/>
                <a:latin typeface="Times New Roman" panose="02020603050405020304" pitchFamily="18" charset="0"/>
                <a:ea typeface="MS Mincho" panose="02020609040205080304" pitchFamily="49" charset="-128"/>
              </a:rPr>
              <a:t>Talpur</a:t>
            </a:r>
            <a:r>
              <a:rPr lang="en-US" sz="1050" dirty="0">
                <a:effectLst/>
                <a:latin typeface="Times New Roman" panose="02020603050405020304" pitchFamily="18" charset="0"/>
                <a:ea typeface="MS Mincho" panose="02020609040205080304" pitchFamily="49" charset="-128"/>
              </a:rPr>
              <a:t>, Mir Sajjad &amp; </a:t>
            </a:r>
            <a:r>
              <a:rPr lang="en-US" sz="1050" dirty="0" err="1">
                <a:effectLst/>
                <a:latin typeface="Times New Roman" panose="02020603050405020304" pitchFamily="18" charset="0"/>
                <a:ea typeface="MS Mincho" panose="02020609040205080304" pitchFamily="49" charset="-128"/>
              </a:rPr>
              <a:t>Talpur</a:t>
            </a:r>
            <a:r>
              <a:rPr lang="en-US" sz="1050" dirty="0">
                <a:effectLst/>
                <a:latin typeface="Times New Roman" panose="02020603050405020304" pitchFamily="18" charset="0"/>
                <a:ea typeface="MS Mincho" panose="02020609040205080304" pitchFamily="49" charset="-128"/>
              </a:rPr>
              <a:t>, Hussain &amp; </a:t>
            </a:r>
            <a:r>
              <a:rPr lang="en-US" sz="1050" dirty="0" err="1">
                <a:effectLst/>
                <a:latin typeface="Times New Roman" panose="02020603050405020304" pitchFamily="18" charset="0"/>
                <a:ea typeface="MS Mincho" panose="02020609040205080304" pitchFamily="49" charset="-128"/>
              </a:rPr>
              <a:t>Kayijuka</a:t>
            </a:r>
            <a:r>
              <a:rPr lang="en-US" sz="1050" dirty="0">
                <a:effectLst/>
                <a:latin typeface="Times New Roman" panose="02020603050405020304" pitchFamily="18" charset="0"/>
                <a:ea typeface="MS Mincho" panose="02020609040205080304" pitchFamily="49" charset="-128"/>
              </a:rPr>
              <a:t>, </a:t>
            </a:r>
            <a:r>
              <a:rPr lang="en-US" sz="1050" dirty="0" err="1">
                <a:effectLst/>
                <a:latin typeface="Times New Roman" panose="02020603050405020304" pitchFamily="18" charset="0"/>
                <a:ea typeface="MS Mincho" panose="02020609040205080304" pitchFamily="49" charset="-128"/>
              </a:rPr>
              <a:t>Idrissa</a:t>
            </a:r>
            <a:r>
              <a:rPr lang="en-US" sz="1050" dirty="0">
                <a:effectLst/>
                <a:latin typeface="Times New Roman" panose="02020603050405020304" pitchFamily="18" charset="0"/>
                <a:ea typeface="MS Mincho" panose="02020609040205080304" pitchFamily="49" charset="-128"/>
              </a:rPr>
              <a:t> &amp; </a:t>
            </a:r>
            <a:r>
              <a:rPr lang="en-US" sz="1050" dirty="0" err="1">
                <a:effectLst/>
                <a:latin typeface="Times New Roman" panose="02020603050405020304" pitchFamily="18" charset="0"/>
                <a:ea typeface="MS Mincho" panose="02020609040205080304" pitchFamily="49" charset="-128"/>
              </a:rPr>
              <a:t>Yaşar</a:t>
            </a:r>
            <a:r>
              <a:rPr lang="en-US" sz="1050" dirty="0">
                <a:effectLst/>
                <a:latin typeface="Times New Roman" panose="02020603050405020304" pitchFamily="18" charset="0"/>
                <a:ea typeface="MS Mincho" panose="02020609040205080304" pitchFamily="49" charset="-128"/>
              </a:rPr>
              <a:t>, Erkan. (2022). Machine Learning Classifiers: A Brief Primer. 5. 63-68.</a:t>
            </a:r>
            <a:endParaRPr lang="en-IN" sz="1050" dirty="0">
              <a:effectLst/>
              <a:latin typeface="Times New Roman" panose="02020603050405020304" pitchFamily="18" charset="0"/>
              <a:ea typeface="MS Mincho" panose="02020609040205080304" pitchFamily="49" charset="-128"/>
            </a:endParaRPr>
          </a:p>
          <a:p>
            <a:pPr marL="342900" lvl="0" indent="-342900" algn="just">
              <a:lnSpc>
                <a:spcPct val="100000"/>
              </a:lnSpc>
              <a:spcAft>
                <a:spcPts val="250"/>
              </a:spcAft>
              <a:buSzPts val="800"/>
              <a:buFont typeface="Times New Roman" panose="02020603050405020304" pitchFamily="18" charset="0"/>
              <a:buAutoNum type="arabicPeriod"/>
              <a:tabLst>
                <a:tab pos="228600" algn="l"/>
              </a:tabLst>
            </a:pPr>
            <a:r>
              <a:rPr lang="en-US" sz="1050" dirty="0">
                <a:effectLst/>
                <a:latin typeface="Times New Roman" panose="02020603050405020304" pitchFamily="18" charset="0"/>
                <a:ea typeface="MS Mincho" panose="02020609040205080304" pitchFamily="49" charset="-128"/>
              </a:rPr>
              <a:t>https://</a:t>
            </a:r>
            <a:r>
              <a:rPr lang="en-US" sz="1050" dirty="0" err="1">
                <a:effectLst/>
                <a:latin typeface="Times New Roman" panose="02020603050405020304" pitchFamily="18" charset="0"/>
                <a:ea typeface="MS Mincho" panose="02020609040205080304" pitchFamily="49" charset="-128"/>
              </a:rPr>
              <a:t>docs.python.org</a:t>
            </a:r>
            <a:r>
              <a:rPr lang="en-US" sz="1050" dirty="0">
                <a:effectLst/>
                <a:latin typeface="Times New Roman" panose="02020603050405020304" pitchFamily="18" charset="0"/>
                <a:ea typeface="MS Mincho" panose="02020609040205080304" pitchFamily="49" charset="-128"/>
              </a:rPr>
              <a:t>/3/library/</a:t>
            </a:r>
            <a:r>
              <a:rPr lang="en-US" sz="1050" dirty="0" err="1">
                <a:effectLst/>
                <a:latin typeface="Times New Roman" panose="02020603050405020304" pitchFamily="18" charset="0"/>
                <a:ea typeface="MS Mincho" panose="02020609040205080304" pitchFamily="49" charset="-128"/>
              </a:rPr>
              <a:t>re.html</a:t>
            </a:r>
            <a:endParaRPr lang="en-IN" sz="1050" dirty="0">
              <a:effectLst/>
              <a:latin typeface="Times New Roman" panose="02020603050405020304" pitchFamily="18" charset="0"/>
              <a:ea typeface="MS Mincho" panose="02020609040205080304" pitchFamily="49" charset="-128"/>
            </a:endParaRPr>
          </a:p>
          <a:p>
            <a:pPr marL="342900" lvl="0" indent="-342900" algn="just">
              <a:lnSpc>
                <a:spcPct val="100000"/>
              </a:lnSpc>
              <a:spcAft>
                <a:spcPts val="250"/>
              </a:spcAft>
              <a:buSzPts val="800"/>
              <a:buFont typeface="Times New Roman" panose="02020603050405020304" pitchFamily="18" charset="0"/>
              <a:buAutoNum type="arabicPeriod"/>
              <a:tabLst>
                <a:tab pos="228600" algn="l"/>
              </a:tabLst>
            </a:pPr>
            <a:r>
              <a:rPr lang="en-US" sz="1050" dirty="0">
                <a:effectLst/>
                <a:latin typeface="Times New Roman" panose="02020603050405020304" pitchFamily="18" charset="0"/>
                <a:ea typeface="MS Mincho" panose="02020609040205080304" pitchFamily="49" charset="-128"/>
              </a:rPr>
              <a:t>https://scikit-</a:t>
            </a:r>
            <a:r>
              <a:rPr lang="en-US" sz="1050" dirty="0" err="1">
                <a:effectLst/>
                <a:latin typeface="Times New Roman" panose="02020603050405020304" pitchFamily="18" charset="0"/>
                <a:ea typeface="MS Mincho" panose="02020609040205080304" pitchFamily="49" charset="-128"/>
              </a:rPr>
              <a:t>learn.org</a:t>
            </a:r>
            <a:r>
              <a:rPr lang="en-US" sz="1050" dirty="0">
                <a:effectLst/>
                <a:latin typeface="Times New Roman" panose="02020603050405020304" pitchFamily="18" charset="0"/>
                <a:ea typeface="MS Mincho" panose="02020609040205080304" pitchFamily="49" charset="-128"/>
              </a:rPr>
              <a:t>/stable/modules/generated/</a:t>
            </a:r>
            <a:r>
              <a:rPr lang="en-US" sz="1050" dirty="0" err="1">
                <a:effectLst/>
                <a:latin typeface="Times New Roman" panose="02020603050405020304" pitchFamily="18" charset="0"/>
                <a:ea typeface="MS Mincho" panose="02020609040205080304" pitchFamily="49" charset="-128"/>
              </a:rPr>
              <a:t>sklearn.model_selection.train_test_split.html</a:t>
            </a:r>
            <a:endParaRPr lang="en-IN" sz="1050" dirty="0">
              <a:effectLst/>
              <a:latin typeface="Times New Roman" panose="02020603050405020304" pitchFamily="18" charset="0"/>
              <a:ea typeface="MS Mincho" panose="02020609040205080304" pitchFamily="49" charset="-128"/>
            </a:endParaRPr>
          </a:p>
          <a:p>
            <a:pPr marL="342900" lvl="0" indent="-342900" algn="just">
              <a:lnSpc>
                <a:spcPct val="100000"/>
              </a:lnSpc>
              <a:spcAft>
                <a:spcPts val="250"/>
              </a:spcAft>
              <a:buSzPts val="800"/>
              <a:buFont typeface="Times New Roman" panose="02020603050405020304" pitchFamily="18" charset="0"/>
              <a:buAutoNum type="arabicPeriod"/>
              <a:tabLst>
                <a:tab pos="228600" algn="l"/>
              </a:tabLst>
            </a:pPr>
            <a:r>
              <a:rPr lang="en-US" sz="1050" dirty="0">
                <a:effectLst/>
                <a:latin typeface="Times New Roman" panose="02020603050405020304" pitchFamily="18" charset="0"/>
                <a:ea typeface="MS Mincho" panose="02020609040205080304" pitchFamily="49" charset="-128"/>
              </a:rPr>
              <a:t>https://scikit-</a:t>
            </a:r>
            <a:r>
              <a:rPr lang="en-US" sz="1050" dirty="0" err="1">
                <a:effectLst/>
                <a:latin typeface="Times New Roman" panose="02020603050405020304" pitchFamily="18" charset="0"/>
                <a:ea typeface="MS Mincho" panose="02020609040205080304" pitchFamily="49" charset="-128"/>
              </a:rPr>
              <a:t>learn.org</a:t>
            </a:r>
            <a:r>
              <a:rPr lang="en-US" sz="1050" dirty="0">
                <a:effectLst/>
                <a:latin typeface="Times New Roman" panose="02020603050405020304" pitchFamily="18" charset="0"/>
                <a:ea typeface="MS Mincho" panose="02020609040205080304" pitchFamily="49" charset="-128"/>
              </a:rPr>
              <a:t>/stable/modules/generated/</a:t>
            </a:r>
            <a:r>
              <a:rPr lang="en-US" sz="1050" dirty="0" err="1">
                <a:effectLst/>
                <a:latin typeface="Times New Roman" panose="02020603050405020304" pitchFamily="18" charset="0"/>
                <a:ea typeface="MS Mincho" panose="02020609040205080304" pitchFamily="49" charset="-128"/>
              </a:rPr>
              <a:t>sklearn.feature_extraction.text.CountVectorizer.html</a:t>
            </a:r>
            <a:endParaRPr lang="en-IN" sz="1050" dirty="0">
              <a:effectLst/>
              <a:latin typeface="Times New Roman" panose="02020603050405020304" pitchFamily="18" charset="0"/>
              <a:ea typeface="MS Mincho" panose="02020609040205080304" pitchFamily="49" charset="-128"/>
            </a:endParaRPr>
          </a:p>
          <a:p>
            <a:pPr marL="342900" lvl="0" indent="-342900" algn="just">
              <a:lnSpc>
                <a:spcPct val="100000"/>
              </a:lnSpc>
              <a:spcAft>
                <a:spcPts val="250"/>
              </a:spcAft>
              <a:buSzPts val="800"/>
              <a:buFont typeface="Times New Roman" panose="02020603050405020304" pitchFamily="18" charset="0"/>
              <a:buAutoNum type="arabicPeriod"/>
              <a:tabLst>
                <a:tab pos="228600" algn="l"/>
              </a:tabLst>
            </a:pPr>
            <a:r>
              <a:rPr lang="en-US" sz="1050" dirty="0">
                <a:effectLst/>
                <a:latin typeface="Times New Roman" panose="02020603050405020304" pitchFamily="18" charset="0"/>
                <a:ea typeface="MS Mincho" panose="02020609040205080304" pitchFamily="49" charset="-128"/>
              </a:rPr>
              <a:t>https://scikit-</a:t>
            </a:r>
            <a:r>
              <a:rPr lang="en-US" sz="1050" dirty="0" err="1">
                <a:effectLst/>
                <a:latin typeface="Times New Roman" panose="02020603050405020304" pitchFamily="18" charset="0"/>
                <a:ea typeface="MS Mincho" panose="02020609040205080304" pitchFamily="49" charset="-128"/>
              </a:rPr>
              <a:t>learn.org</a:t>
            </a:r>
            <a:r>
              <a:rPr lang="en-US" sz="1050" dirty="0">
                <a:effectLst/>
                <a:latin typeface="Times New Roman" panose="02020603050405020304" pitchFamily="18" charset="0"/>
                <a:ea typeface="MS Mincho" panose="02020609040205080304" pitchFamily="49" charset="-128"/>
              </a:rPr>
              <a:t>/stable/modules/generated/</a:t>
            </a:r>
            <a:r>
              <a:rPr lang="en-US" sz="1050" dirty="0" err="1">
                <a:effectLst/>
                <a:latin typeface="Times New Roman" panose="02020603050405020304" pitchFamily="18" charset="0"/>
                <a:ea typeface="MS Mincho" panose="02020609040205080304" pitchFamily="49" charset="-128"/>
              </a:rPr>
              <a:t>sklearn.metrics.roc_auc_score.html</a:t>
            </a:r>
            <a:endParaRPr lang="en-IN" sz="1050" dirty="0">
              <a:effectLst/>
              <a:latin typeface="Times New Roman" panose="02020603050405020304" pitchFamily="18" charset="0"/>
              <a:ea typeface="MS Mincho" panose="02020609040205080304" pitchFamily="49" charset="-128"/>
            </a:endParaRPr>
          </a:p>
          <a:p>
            <a:pPr marL="342900" lvl="0" indent="-342900" algn="just">
              <a:lnSpc>
                <a:spcPct val="100000"/>
              </a:lnSpc>
              <a:spcAft>
                <a:spcPts val="250"/>
              </a:spcAft>
              <a:buSzPts val="800"/>
              <a:buFont typeface="Times New Roman" panose="02020603050405020304" pitchFamily="18" charset="0"/>
              <a:buAutoNum type="arabicPeriod"/>
              <a:tabLst>
                <a:tab pos="228600" algn="l"/>
              </a:tabLst>
            </a:pPr>
            <a:r>
              <a:rPr lang="en-US" sz="1050" dirty="0">
                <a:effectLst/>
                <a:latin typeface="Times New Roman" panose="02020603050405020304" pitchFamily="18" charset="0"/>
                <a:ea typeface="MS Mincho" panose="02020609040205080304" pitchFamily="49" charset="-128"/>
              </a:rPr>
              <a:t>https://</a:t>
            </a:r>
            <a:r>
              <a:rPr lang="en-US" sz="1050" dirty="0" err="1">
                <a:effectLst/>
                <a:latin typeface="Times New Roman" panose="02020603050405020304" pitchFamily="18" charset="0"/>
                <a:ea typeface="MS Mincho" panose="02020609040205080304" pitchFamily="49" charset="-128"/>
              </a:rPr>
              <a:t>www.geeksforgeeks.org</a:t>
            </a:r>
            <a:r>
              <a:rPr lang="en-US" sz="1050" dirty="0">
                <a:effectLst/>
                <a:latin typeface="Times New Roman" panose="02020603050405020304" pitchFamily="18" charset="0"/>
                <a:ea typeface="MS Mincho" panose="02020609040205080304" pitchFamily="49" charset="-128"/>
              </a:rPr>
              <a:t>/feature-extraction-techniques-</a:t>
            </a:r>
            <a:r>
              <a:rPr lang="en-US" sz="1050" dirty="0" err="1">
                <a:effectLst/>
                <a:latin typeface="Times New Roman" panose="02020603050405020304" pitchFamily="18" charset="0"/>
                <a:ea typeface="MS Mincho" panose="02020609040205080304" pitchFamily="49" charset="-128"/>
              </a:rPr>
              <a:t>nlp</a:t>
            </a:r>
            <a:r>
              <a:rPr lang="en-US" sz="1050" dirty="0">
                <a:effectLst/>
                <a:latin typeface="Times New Roman" panose="02020603050405020304" pitchFamily="18" charset="0"/>
                <a:ea typeface="MS Mincho" panose="02020609040205080304" pitchFamily="49" charset="-128"/>
              </a:rPr>
              <a:t>/#</a:t>
            </a:r>
            <a:endParaRPr lang="en-IN" sz="1050" dirty="0">
              <a:effectLst/>
              <a:latin typeface="Times New Roman" panose="02020603050405020304" pitchFamily="18" charset="0"/>
              <a:ea typeface="MS Mincho" panose="02020609040205080304" pitchFamily="49" charset="-128"/>
            </a:endParaRPr>
          </a:p>
          <a:p>
            <a:pPr marL="342900" lvl="0" indent="-342900" algn="just">
              <a:lnSpc>
                <a:spcPct val="100000"/>
              </a:lnSpc>
              <a:spcAft>
                <a:spcPts val="250"/>
              </a:spcAft>
              <a:buSzPts val="800"/>
              <a:buFont typeface="Times New Roman" panose="02020603050405020304" pitchFamily="18" charset="0"/>
              <a:buAutoNum type="arabicPeriod"/>
              <a:tabLst>
                <a:tab pos="228600" algn="l"/>
              </a:tabLst>
            </a:pPr>
            <a:r>
              <a:rPr lang="en-US" sz="1050" dirty="0">
                <a:effectLst/>
                <a:latin typeface="Times New Roman" panose="02020603050405020304" pitchFamily="18" charset="0"/>
                <a:ea typeface="MS Mincho" panose="02020609040205080304" pitchFamily="49" charset="-128"/>
              </a:rPr>
              <a:t>https://scikit-</a:t>
            </a:r>
            <a:r>
              <a:rPr lang="en-US" sz="1050" dirty="0" err="1">
                <a:effectLst/>
                <a:latin typeface="Times New Roman" panose="02020603050405020304" pitchFamily="18" charset="0"/>
                <a:ea typeface="MS Mincho" panose="02020609040205080304" pitchFamily="49" charset="-128"/>
              </a:rPr>
              <a:t>learn.org</a:t>
            </a:r>
            <a:r>
              <a:rPr lang="en-US" sz="1050" dirty="0">
                <a:effectLst/>
                <a:latin typeface="Times New Roman" panose="02020603050405020304" pitchFamily="18" charset="0"/>
                <a:ea typeface="MS Mincho" panose="02020609040205080304" pitchFamily="49" charset="-128"/>
              </a:rPr>
              <a:t>/stable/modules/generated/</a:t>
            </a:r>
            <a:r>
              <a:rPr lang="en-US" sz="1050" dirty="0" err="1">
                <a:effectLst/>
                <a:latin typeface="Times New Roman" panose="02020603050405020304" pitchFamily="18" charset="0"/>
                <a:ea typeface="MS Mincho" panose="02020609040205080304" pitchFamily="49" charset="-128"/>
              </a:rPr>
              <a:t>sklearn.feature_extraction.text.TfidfVectorizer.html</a:t>
            </a:r>
            <a:endParaRPr lang="en-IN" sz="1050" dirty="0">
              <a:effectLst/>
              <a:latin typeface="Times New Roman" panose="02020603050405020304" pitchFamily="18" charset="0"/>
              <a:ea typeface="MS Mincho" panose="02020609040205080304" pitchFamily="49" charset="-128"/>
            </a:endParaRPr>
          </a:p>
          <a:p>
            <a:pPr marL="342900" lvl="0" indent="-342900" algn="just">
              <a:lnSpc>
                <a:spcPct val="100000"/>
              </a:lnSpc>
              <a:spcAft>
                <a:spcPts val="250"/>
              </a:spcAft>
              <a:buSzPts val="800"/>
              <a:buFont typeface="Times New Roman" panose="02020603050405020304" pitchFamily="18" charset="0"/>
              <a:buAutoNum type="arabicPeriod"/>
              <a:tabLst>
                <a:tab pos="228600" algn="l"/>
              </a:tabLst>
            </a:pPr>
            <a:r>
              <a:rPr lang="en-US" sz="1050" u="sng" dirty="0">
                <a:solidFill>
                  <a:srgbClr val="0563C1"/>
                </a:solidFill>
                <a:effectLst/>
                <a:latin typeface="Times New Roman" panose="02020603050405020304" pitchFamily="18" charset="0"/>
                <a:ea typeface="MS Mincho" panose="02020609040205080304" pitchFamily="49" charset="-128"/>
                <a:hlinkClick r:id="rId2"/>
              </a:rPr>
              <a:t>https://scikit-learn.org/stable/modules/generated/sklearn.model_selection.cross_val_score.html</a:t>
            </a:r>
            <a:endParaRPr lang="en-IN" sz="1050" dirty="0">
              <a:effectLst/>
              <a:latin typeface="Times New Roman" panose="02020603050405020304" pitchFamily="18" charset="0"/>
              <a:ea typeface="MS Mincho" panose="02020609040205080304" pitchFamily="49" charset="-128"/>
            </a:endParaRPr>
          </a:p>
          <a:p>
            <a:pPr marL="342900" lvl="0" indent="-342900" algn="just">
              <a:lnSpc>
                <a:spcPct val="100000"/>
              </a:lnSpc>
              <a:spcAft>
                <a:spcPts val="250"/>
              </a:spcAft>
              <a:buSzPts val="800"/>
              <a:buFont typeface="Times New Roman" panose="02020603050405020304" pitchFamily="18" charset="0"/>
              <a:buAutoNum type="arabicPeriod"/>
              <a:tabLst>
                <a:tab pos="228600" algn="l"/>
              </a:tabLst>
            </a:pPr>
            <a:r>
              <a:rPr lang="en-US" sz="1050" u="sng" dirty="0">
                <a:solidFill>
                  <a:srgbClr val="0563C1"/>
                </a:solidFill>
                <a:effectLst/>
                <a:latin typeface="Times New Roman" panose="02020603050405020304" pitchFamily="18" charset="0"/>
                <a:ea typeface="MS Mincho" panose="02020609040205080304" pitchFamily="49" charset="-128"/>
                <a:hlinkClick r:id="rId3"/>
              </a:rPr>
              <a:t>https://keras.io/api/keras_nlp/models/bert/</a:t>
            </a:r>
            <a:endParaRPr lang="en-IN" sz="1050" dirty="0">
              <a:effectLst/>
              <a:latin typeface="Times New Roman" panose="02020603050405020304" pitchFamily="18" charset="0"/>
              <a:ea typeface="MS Mincho" panose="02020609040205080304" pitchFamily="49" charset="-128"/>
            </a:endParaRPr>
          </a:p>
          <a:p>
            <a:pPr marL="342900" lvl="0" indent="-342900" algn="just">
              <a:lnSpc>
                <a:spcPct val="100000"/>
              </a:lnSpc>
              <a:spcAft>
                <a:spcPts val="250"/>
              </a:spcAft>
              <a:buSzPts val="800"/>
              <a:buFont typeface="Times New Roman" panose="02020603050405020304" pitchFamily="18" charset="0"/>
              <a:buAutoNum type="arabicPeriod"/>
              <a:tabLst>
                <a:tab pos="228600" algn="l"/>
              </a:tabLst>
            </a:pPr>
            <a:r>
              <a:rPr lang="en-US" sz="1050" u="sng" dirty="0">
                <a:solidFill>
                  <a:srgbClr val="0563C1"/>
                </a:solidFill>
                <a:effectLst/>
                <a:latin typeface="Times New Roman" panose="02020603050405020304" pitchFamily="18" charset="0"/>
                <a:ea typeface="MS Mincho" panose="02020609040205080304" pitchFamily="49" charset="-128"/>
                <a:hlinkClick r:id="rId4"/>
              </a:rPr>
              <a:t>https://scikit-learn.org/stable/modules/generated/sklearn.ensemble.RandomForestClassifier.html</a:t>
            </a:r>
            <a:endParaRPr lang="en-IN" sz="1050" dirty="0">
              <a:effectLst/>
              <a:latin typeface="Times New Roman" panose="02020603050405020304" pitchFamily="18" charset="0"/>
              <a:ea typeface="MS Mincho" panose="02020609040205080304" pitchFamily="49" charset="-128"/>
            </a:endParaRPr>
          </a:p>
          <a:p>
            <a:pPr marL="342900" lvl="0" indent="-342900" algn="just">
              <a:lnSpc>
                <a:spcPct val="100000"/>
              </a:lnSpc>
              <a:spcAft>
                <a:spcPts val="250"/>
              </a:spcAft>
              <a:buSzPts val="800"/>
              <a:buFont typeface="Times New Roman" panose="02020603050405020304" pitchFamily="18" charset="0"/>
              <a:buAutoNum type="arabicPeriod"/>
              <a:tabLst>
                <a:tab pos="228600" algn="l"/>
              </a:tabLst>
            </a:pPr>
            <a:r>
              <a:rPr lang="en-US" sz="1050" u="sng" dirty="0">
                <a:solidFill>
                  <a:srgbClr val="0563C1"/>
                </a:solidFill>
                <a:effectLst/>
                <a:latin typeface="Times New Roman" panose="02020603050405020304" pitchFamily="18" charset="0"/>
                <a:ea typeface="MS Mincho" panose="02020609040205080304" pitchFamily="49" charset="-128"/>
                <a:hlinkClick r:id="rId5"/>
              </a:rPr>
              <a:t>https://www.nltk.org/_modules/nltk/sentiment/vader.html</a:t>
            </a:r>
            <a:endParaRPr lang="en-IN" sz="1050" dirty="0">
              <a:effectLst/>
              <a:latin typeface="Times New Roman" panose="02020603050405020304" pitchFamily="18" charset="0"/>
              <a:ea typeface="MS Mincho" panose="02020609040205080304" pitchFamily="49" charset="-128"/>
            </a:endParaRPr>
          </a:p>
        </p:txBody>
      </p:sp>
      <p:pic>
        <p:nvPicPr>
          <p:cNvPr id="5" name="Picture 4">
            <a:extLst>
              <a:ext uri="{FF2B5EF4-FFF2-40B4-BE49-F238E27FC236}">
                <a16:creationId xmlns:a16="http://schemas.microsoft.com/office/drawing/2014/main" id="{A67FEAA6-8F3C-F901-29B7-F5849F470536}"/>
              </a:ext>
            </a:extLst>
          </p:cNvPr>
          <p:cNvPicPr>
            <a:picLocks noChangeAspect="1"/>
          </p:cNvPicPr>
          <p:nvPr/>
        </p:nvPicPr>
        <p:blipFill>
          <a:blip r:embed="rId6"/>
          <a:stretch>
            <a:fillRect/>
          </a:stretch>
        </p:blipFill>
        <p:spPr>
          <a:xfrm>
            <a:off x="838200" y="1297332"/>
            <a:ext cx="7772400" cy="378116"/>
          </a:xfrm>
          <a:prstGeom prst="rect">
            <a:avLst/>
          </a:prstGeom>
        </p:spPr>
      </p:pic>
    </p:spTree>
    <p:extLst>
      <p:ext uri="{BB962C8B-B14F-4D97-AF65-F5344CB8AC3E}">
        <p14:creationId xmlns:p14="http://schemas.microsoft.com/office/powerpoint/2010/main" val="3034792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54398A0-C2A0-C46C-ABC1-4408592D42AC}"/>
              </a:ext>
            </a:extLst>
          </p:cNvPr>
          <p:cNvSpPr>
            <a:spLocks noGrp="1"/>
          </p:cNvSpPr>
          <p:nvPr>
            <p:ph type="title"/>
          </p:nvPr>
        </p:nvSpPr>
        <p:spPr>
          <a:xfrm>
            <a:off x="838200" y="365125"/>
            <a:ext cx="10515600" cy="1325563"/>
          </a:xfrm>
        </p:spPr>
        <p:txBody>
          <a:bodyPr>
            <a:normAutofit/>
          </a:bodyPr>
          <a:lstStyle/>
          <a:p>
            <a:r>
              <a:rPr lang="en-US" sz="5400" dirty="0"/>
              <a:t>Introduction</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E6A04CC-187D-E433-3691-E5708EC0BDAC}"/>
              </a:ext>
            </a:extLst>
          </p:cNvPr>
          <p:cNvSpPr>
            <a:spLocks noGrp="1"/>
          </p:cNvSpPr>
          <p:nvPr>
            <p:ph idx="1"/>
          </p:nvPr>
        </p:nvSpPr>
        <p:spPr>
          <a:xfrm>
            <a:off x="838200" y="1929384"/>
            <a:ext cx="10684763" cy="4251960"/>
          </a:xfrm>
        </p:spPr>
        <p:txBody>
          <a:bodyPr>
            <a:normAutofit/>
          </a:bodyPr>
          <a:lstStyle/>
          <a:p>
            <a:pPr algn="just"/>
            <a:r>
              <a:rPr lang="en-IN" sz="2400" b="0" i="0" dirty="0">
                <a:effectLst/>
                <a:latin typeface="Söhne"/>
              </a:rPr>
              <a:t>Sentiment analysis has become increasingly crucial in understanding public opinion, especially with the wealth of data available on social media platforms like Twitter. </a:t>
            </a:r>
          </a:p>
          <a:p>
            <a:pPr algn="just"/>
            <a:r>
              <a:rPr lang="en-IN" sz="2400" b="0" i="0" dirty="0">
                <a:effectLst/>
                <a:latin typeface="Söhne"/>
              </a:rPr>
              <a:t>In our project, we focus on Twitter data, employing various models—Naïve Bayes, Logistic Regression, Decision Tree, SVM, Random Forest, VADER, and BERT—to analyse sentiments efficiently. </a:t>
            </a:r>
            <a:endParaRPr lang="en-IN" sz="2400" dirty="0">
              <a:latin typeface="Söhne"/>
            </a:endParaRPr>
          </a:p>
          <a:p>
            <a:pPr algn="just"/>
            <a:r>
              <a:rPr lang="en-IN" sz="2400" b="0" i="0" dirty="0">
                <a:effectLst/>
                <a:latin typeface="Söhne"/>
              </a:rPr>
              <a:t>Our goal is to extract valuable knowledge from Twitter feeds</a:t>
            </a:r>
          </a:p>
          <a:p>
            <a:pPr algn="just"/>
            <a:r>
              <a:rPr lang="en-IN" sz="2400" b="0" i="0" dirty="0">
                <a:effectLst/>
                <a:latin typeface="Söhne"/>
              </a:rPr>
              <a:t>Through our comparative study, we aim to determine the most effective model for sentiment </a:t>
            </a:r>
          </a:p>
        </p:txBody>
      </p:sp>
    </p:spTree>
    <p:extLst>
      <p:ext uri="{BB962C8B-B14F-4D97-AF65-F5344CB8AC3E}">
        <p14:creationId xmlns:p14="http://schemas.microsoft.com/office/powerpoint/2010/main" val="27535308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Rectangle 13">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A84B8AE-FC6C-3070-DC66-0E0420366853}"/>
              </a:ext>
            </a:extLst>
          </p:cNvPr>
          <p:cNvSpPr>
            <a:spLocks noGrp="1"/>
          </p:cNvSpPr>
          <p:nvPr>
            <p:ph type="title"/>
          </p:nvPr>
        </p:nvSpPr>
        <p:spPr>
          <a:xfrm>
            <a:off x="1046746" y="586822"/>
            <a:ext cx="3560252" cy="1645920"/>
          </a:xfrm>
        </p:spPr>
        <p:txBody>
          <a:bodyPr>
            <a:normAutofit/>
          </a:bodyPr>
          <a:lstStyle/>
          <a:p>
            <a:r>
              <a:rPr lang="en-US" sz="3200" b="1" dirty="0"/>
              <a:t>The dataset</a:t>
            </a:r>
          </a:p>
        </p:txBody>
      </p:sp>
      <p:sp>
        <p:nvSpPr>
          <p:cNvPr id="16" name="Rectangle 15">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18" name="Rectangle 17">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6" name="Picture 5" descr="A screenshot of a computer&#10;&#10;Description automatically generated">
            <a:extLst>
              <a:ext uri="{FF2B5EF4-FFF2-40B4-BE49-F238E27FC236}">
                <a16:creationId xmlns:a16="http://schemas.microsoft.com/office/drawing/2014/main" id="{A204DFE2-613E-94E1-8BBE-2C13F6720453}"/>
              </a:ext>
            </a:extLst>
          </p:cNvPr>
          <p:cNvPicPr>
            <a:picLocks noChangeAspect="1"/>
          </p:cNvPicPr>
          <p:nvPr/>
        </p:nvPicPr>
        <p:blipFill>
          <a:blip r:embed="rId2"/>
          <a:stretch>
            <a:fillRect/>
          </a:stretch>
        </p:blipFill>
        <p:spPr>
          <a:xfrm>
            <a:off x="740583" y="2973237"/>
            <a:ext cx="10834886" cy="3000843"/>
          </a:xfrm>
          <a:prstGeom prst="rect">
            <a:avLst/>
          </a:prstGeom>
        </p:spPr>
      </p:pic>
      <p:pic>
        <p:nvPicPr>
          <p:cNvPr id="5" name="Picture 4">
            <a:extLst>
              <a:ext uri="{FF2B5EF4-FFF2-40B4-BE49-F238E27FC236}">
                <a16:creationId xmlns:a16="http://schemas.microsoft.com/office/drawing/2014/main" id="{D77DA0B4-9447-A571-9053-86532C099C97}"/>
              </a:ext>
            </a:extLst>
          </p:cNvPr>
          <p:cNvPicPr>
            <a:picLocks noChangeAspect="1"/>
          </p:cNvPicPr>
          <p:nvPr/>
        </p:nvPicPr>
        <p:blipFill>
          <a:blip r:embed="rId3"/>
          <a:stretch>
            <a:fillRect/>
          </a:stretch>
        </p:blipFill>
        <p:spPr>
          <a:xfrm>
            <a:off x="5161413" y="1182706"/>
            <a:ext cx="6260365" cy="707053"/>
          </a:xfrm>
          <a:prstGeom prst="rect">
            <a:avLst/>
          </a:prstGeom>
        </p:spPr>
      </p:pic>
    </p:spTree>
    <p:extLst>
      <p:ext uri="{BB962C8B-B14F-4D97-AF65-F5344CB8AC3E}">
        <p14:creationId xmlns:p14="http://schemas.microsoft.com/office/powerpoint/2010/main" val="24781498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4398A0-C2A0-C46C-ABC1-4408592D42AC}"/>
              </a:ext>
            </a:extLst>
          </p:cNvPr>
          <p:cNvSpPr>
            <a:spLocks noGrp="1"/>
          </p:cNvSpPr>
          <p:nvPr>
            <p:ph type="title"/>
          </p:nvPr>
        </p:nvSpPr>
        <p:spPr>
          <a:xfrm>
            <a:off x="838200" y="365126"/>
            <a:ext cx="10515600" cy="843018"/>
          </a:xfrm>
        </p:spPr>
        <p:txBody>
          <a:bodyPr>
            <a:normAutofit/>
          </a:bodyPr>
          <a:lstStyle/>
          <a:p>
            <a:r>
              <a:rPr lang="en-US" dirty="0"/>
              <a:t>Problem Statement</a:t>
            </a:r>
          </a:p>
        </p:txBody>
      </p:sp>
      <p:sp>
        <p:nvSpPr>
          <p:cNvPr id="3" name="Content Placeholder 2">
            <a:extLst>
              <a:ext uri="{FF2B5EF4-FFF2-40B4-BE49-F238E27FC236}">
                <a16:creationId xmlns:a16="http://schemas.microsoft.com/office/drawing/2014/main" id="{0E6A04CC-187D-E433-3691-E5708EC0BDAC}"/>
              </a:ext>
            </a:extLst>
          </p:cNvPr>
          <p:cNvSpPr>
            <a:spLocks noGrp="1"/>
          </p:cNvSpPr>
          <p:nvPr>
            <p:ph idx="1"/>
          </p:nvPr>
        </p:nvSpPr>
        <p:spPr>
          <a:xfrm>
            <a:off x="838200" y="1556951"/>
            <a:ext cx="10515600" cy="4624393"/>
          </a:xfrm>
        </p:spPr>
        <p:txBody>
          <a:bodyPr>
            <a:normAutofit/>
          </a:bodyPr>
          <a:lstStyle/>
          <a:p>
            <a:pPr algn="just">
              <a:lnSpc>
                <a:spcPct val="150000"/>
              </a:lnSpc>
            </a:pPr>
            <a:r>
              <a:rPr lang="en-US" sz="2000" dirty="0">
                <a:effectLst/>
                <a:latin typeface="Times New Roman" panose="02020603050405020304" pitchFamily="18" charset="0"/>
                <a:ea typeface="Times New Roman" panose="02020603050405020304" pitchFamily="18" charset="0"/>
              </a:rPr>
              <a:t>Despite the vast amount of data available on Twitter, effectively extracting sentiment remains a challenging task. The inherent noise, brevity, and informal nature of tweets make sentiment analysis a complex problem. Traditional methods often struggle to capture the nuances and context-dependent nature of language in this dynamic platform. </a:t>
            </a:r>
            <a:endParaRPr lang="en-IN" sz="2000" dirty="0">
              <a:effectLst/>
              <a:latin typeface="Times New Roman" panose="02020603050405020304" pitchFamily="18" charset="0"/>
              <a:ea typeface="Times New Roman" panose="02020603050405020304" pitchFamily="18" charset="0"/>
            </a:endParaRPr>
          </a:p>
          <a:p>
            <a:pPr algn="just">
              <a:lnSpc>
                <a:spcPct val="150000"/>
              </a:lnSpc>
            </a:pPr>
            <a:r>
              <a:rPr lang="en-US" sz="2000" dirty="0">
                <a:effectLst/>
                <a:latin typeface="Times New Roman" panose="02020603050405020304" pitchFamily="18" charset="0"/>
                <a:ea typeface="Times New Roman" panose="02020603050405020304" pitchFamily="18" charset="0"/>
              </a:rPr>
              <a:t>The need for sentiment analysis on Twitter arises from the desire to comprehend public opinion, track brand perception, and identify emerging trends. Analyzing sentiments in tweets can help businesses make data-driven decisions, policymakers gauge public sentiment on relevant issues, and researchers understand the ever-changing landscape of online discourse.</a:t>
            </a:r>
            <a:endParaRPr lang="en-IN" sz="2000" dirty="0">
              <a:effectLst/>
              <a:latin typeface="Times New Roman" panose="02020603050405020304" pitchFamily="18" charset="0"/>
              <a:ea typeface="Times New Roman" panose="02020603050405020304" pitchFamily="18" charset="0"/>
            </a:endParaRPr>
          </a:p>
          <a:p>
            <a:pPr algn="l">
              <a:lnSpc>
                <a:spcPct val="150000"/>
              </a:lnSpc>
            </a:pPr>
            <a:endParaRPr lang="en-IN" sz="2000" b="0" i="0" dirty="0">
              <a:effectLst/>
              <a:latin typeface="Söhne"/>
            </a:endParaRPr>
          </a:p>
        </p:txBody>
      </p:sp>
      <p:pic>
        <p:nvPicPr>
          <p:cNvPr id="6" name="Picture 5">
            <a:extLst>
              <a:ext uri="{FF2B5EF4-FFF2-40B4-BE49-F238E27FC236}">
                <a16:creationId xmlns:a16="http://schemas.microsoft.com/office/drawing/2014/main" id="{0C866296-E5FF-A9A0-0B88-0DD95DE98455}"/>
              </a:ext>
            </a:extLst>
          </p:cNvPr>
          <p:cNvPicPr>
            <a:picLocks noChangeAspect="1"/>
          </p:cNvPicPr>
          <p:nvPr/>
        </p:nvPicPr>
        <p:blipFill>
          <a:blip r:embed="rId2"/>
          <a:stretch>
            <a:fillRect/>
          </a:stretch>
        </p:blipFill>
        <p:spPr>
          <a:xfrm>
            <a:off x="783103" y="1035146"/>
            <a:ext cx="7772400" cy="378116"/>
          </a:xfrm>
          <a:prstGeom prst="rect">
            <a:avLst/>
          </a:prstGeom>
        </p:spPr>
      </p:pic>
    </p:spTree>
    <p:extLst>
      <p:ext uri="{BB962C8B-B14F-4D97-AF65-F5344CB8AC3E}">
        <p14:creationId xmlns:p14="http://schemas.microsoft.com/office/powerpoint/2010/main" val="32480941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4398A0-C2A0-C46C-ABC1-4408592D42AC}"/>
              </a:ext>
            </a:extLst>
          </p:cNvPr>
          <p:cNvSpPr>
            <a:spLocks noGrp="1"/>
          </p:cNvSpPr>
          <p:nvPr>
            <p:ph type="title"/>
          </p:nvPr>
        </p:nvSpPr>
        <p:spPr>
          <a:xfrm>
            <a:off x="838200" y="365126"/>
            <a:ext cx="10515600" cy="843018"/>
          </a:xfrm>
        </p:spPr>
        <p:txBody>
          <a:bodyPr>
            <a:normAutofit/>
          </a:bodyPr>
          <a:lstStyle/>
          <a:p>
            <a:r>
              <a:rPr lang="en-US" dirty="0"/>
              <a:t>Objectives</a:t>
            </a:r>
          </a:p>
        </p:txBody>
      </p:sp>
      <p:sp>
        <p:nvSpPr>
          <p:cNvPr id="3" name="Content Placeholder 2">
            <a:extLst>
              <a:ext uri="{FF2B5EF4-FFF2-40B4-BE49-F238E27FC236}">
                <a16:creationId xmlns:a16="http://schemas.microsoft.com/office/drawing/2014/main" id="{0E6A04CC-187D-E433-3691-E5708EC0BDAC}"/>
              </a:ext>
            </a:extLst>
          </p:cNvPr>
          <p:cNvSpPr>
            <a:spLocks noGrp="1"/>
          </p:cNvSpPr>
          <p:nvPr>
            <p:ph idx="1"/>
          </p:nvPr>
        </p:nvSpPr>
        <p:spPr>
          <a:xfrm>
            <a:off x="838200" y="1556951"/>
            <a:ext cx="10515600" cy="4624393"/>
          </a:xfrm>
        </p:spPr>
        <p:txBody>
          <a:bodyPr>
            <a:normAutofit/>
          </a:bodyPr>
          <a:lstStyle/>
          <a:p>
            <a:pPr marL="342900" lvl="0" indent="-342900" algn="just">
              <a:lnSpc>
                <a:spcPct val="115000"/>
              </a:lnSpc>
              <a:buFont typeface="Symbol" pitchFamily="2" charset="2"/>
              <a:buChar char=""/>
            </a:pPr>
            <a:r>
              <a:rPr lang="en-IN" sz="2000" b="1" dirty="0">
                <a:effectLst/>
                <a:latin typeface="Times New Roman" panose="02020603050405020304" pitchFamily="18" charset="0"/>
                <a:ea typeface="Times New Roman" panose="02020603050405020304" pitchFamily="18" charset="0"/>
              </a:rPr>
              <a:t>Explore and analyse sentiment in Twitter data:</a:t>
            </a:r>
            <a:r>
              <a:rPr lang="en-IN" sz="2000" dirty="0">
                <a:effectLst/>
                <a:latin typeface="Times New Roman" panose="02020603050405020304" pitchFamily="18" charset="0"/>
                <a:ea typeface="Times New Roman" panose="02020603050405020304" pitchFamily="18" charset="0"/>
              </a:rPr>
              <a:t> Investigate the challenges associated with sentiment analysis on Twitter, considering the unique characteristics of the platform. </a:t>
            </a:r>
          </a:p>
          <a:p>
            <a:pPr marL="342900" lvl="0" indent="-342900" algn="just">
              <a:lnSpc>
                <a:spcPct val="115000"/>
              </a:lnSpc>
              <a:buFont typeface="Symbol" pitchFamily="2" charset="2"/>
              <a:buChar char=""/>
            </a:pPr>
            <a:r>
              <a:rPr lang="en-IN" sz="2000" b="1" dirty="0">
                <a:effectLst/>
                <a:latin typeface="Times New Roman" panose="02020603050405020304" pitchFamily="18" charset="0"/>
                <a:ea typeface="Times New Roman" panose="02020603050405020304" pitchFamily="18" charset="0"/>
              </a:rPr>
              <a:t>Evaluate and compare multiple machine learning models:</a:t>
            </a:r>
            <a:r>
              <a:rPr lang="en-IN" sz="2000" dirty="0">
                <a:effectLst/>
                <a:latin typeface="Times New Roman" panose="02020603050405020304" pitchFamily="18" charset="0"/>
                <a:ea typeface="Times New Roman" panose="02020603050405020304" pitchFamily="18" charset="0"/>
              </a:rPr>
              <a:t> Assess the performance of various models, including Naive Bayes, Logistic Regression, Decision Tree, Support Vector Machine, Random Forest Classifier, VADER, and BERT, to identify the most effective approach for sentiment analysis on Twitter. </a:t>
            </a:r>
          </a:p>
          <a:p>
            <a:pPr marL="342900" lvl="0" indent="-342900" algn="just">
              <a:lnSpc>
                <a:spcPct val="115000"/>
              </a:lnSpc>
              <a:buFont typeface="Symbol" pitchFamily="2" charset="2"/>
              <a:buChar char=""/>
            </a:pPr>
            <a:r>
              <a:rPr lang="en-IN" sz="2000" b="1" dirty="0">
                <a:effectLst/>
                <a:latin typeface="Times New Roman" panose="02020603050405020304" pitchFamily="18" charset="0"/>
                <a:ea typeface="Times New Roman" panose="02020603050405020304" pitchFamily="18" charset="0"/>
              </a:rPr>
              <a:t>Provide a comprehensive solution</a:t>
            </a:r>
            <a:r>
              <a:rPr lang="en-IN" sz="2000" dirty="0">
                <a:effectLst/>
                <a:latin typeface="Times New Roman" panose="02020603050405020304" pitchFamily="18" charset="0"/>
                <a:ea typeface="Times New Roman" panose="02020603050405020304" pitchFamily="18" charset="0"/>
              </a:rPr>
              <a:t>: Develop a robust sentiment analysis pipeline that incorporates the strengths of different models, aiming to enhance accuracy and reliability in capturing diverse sentiments expressed in tweets. </a:t>
            </a:r>
          </a:p>
          <a:p>
            <a:pPr marL="0" indent="0" algn="l">
              <a:buNone/>
            </a:pPr>
            <a:endParaRPr lang="en-IN" sz="1400" b="0" i="0" dirty="0">
              <a:effectLst/>
              <a:latin typeface="Söhne"/>
            </a:endParaRPr>
          </a:p>
        </p:txBody>
      </p:sp>
      <p:pic>
        <p:nvPicPr>
          <p:cNvPr id="6" name="Picture 5">
            <a:extLst>
              <a:ext uri="{FF2B5EF4-FFF2-40B4-BE49-F238E27FC236}">
                <a16:creationId xmlns:a16="http://schemas.microsoft.com/office/drawing/2014/main" id="{0C866296-E5FF-A9A0-0B88-0DD95DE98455}"/>
              </a:ext>
            </a:extLst>
          </p:cNvPr>
          <p:cNvPicPr>
            <a:picLocks noChangeAspect="1"/>
          </p:cNvPicPr>
          <p:nvPr/>
        </p:nvPicPr>
        <p:blipFill>
          <a:blip r:embed="rId2"/>
          <a:stretch>
            <a:fillRect/>
          </a:stretch>
        </p:blipFill>
        <p:spPr>
          <a:xfrm>
            <a:off x="783103" y="1035146"/>
            <a:ext cx="7772400" cy="378116"/>
          </a:xfrm>
          <a:prstGeom prst="rect">
            <a:avLst/>
          </a:prstGeom>
        </p:spPr>
      </p:pic>
    </p:spTree>
    <p:extLst>
      <p:ext uri="{BB962C8B-B14F-4D97-AF65-F5344CB8AC3E}">
        <p14:creationId xmlns:p14="http://schemas.microsoft.com/office/powerpoint/2010/main" val="19016587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ACBA4-9B62-0A9C-63AB-8CFFA85ABF02}"/>
              </a:ext>
            </a:extLst>
          </p:cNvPr>
          <p:cNvSpPr>
            <a:spLocks noGrp="1"/>
          </p:cNvSpPr>
          <p:nvPr>
            <p:ph type="title"/>
          </p:nvPr>
        </p:nvSpPr>
        <p:spPr>
          <a:xfrm>
            <a:off x="838200" y="365126"/>
            <a:ext cx="10515600" cy="664358"/>
          </a:xfrm>
        </p:spPr>
        <p:txBody>
          <a:bodyPr>
            <a:normAutofit/>
          </a:bodyPr>
          <a:lstStyle/>
          <a:p>
            <a:r>
              <a:rPr lang="en-US" sz="3200" b="1" dirty="0"/>
              <a:t>Approach &amp; Implementation</a:t>
            </a:r>
          </a:p>
        </p:txBody>
      </p:sp>
      <p:sp>
        <p:nvSpPr>
          <p:cNvPr id="3" name="Content Placeholder 2">
            <a:extLst>
              <a:ext uri="{FF2B5EF4-FFF2-40B4-BE49-F238E27FC236}">
                <a16:creationId xmlns:a16="http://schemas.microsoft.com/office/drawing/2014/main" id="{BE1C47CC-A7B8-F18E-FFE9-0A820AAB5A47}"/>
              </a:ext>
            </a:extLst>
          </p:cNvPr>
          <p:cNvSpPr>
            <a:spLocks noGrp="1"/>
          </p:cNvSpPr>
          <p:nvPr>
            <p:ph idx="1"/>
          </p:nvPr>
        </p:nvSpPr>
        <p:spPr>
          <a:xfrm>
            <a:off x="442779" y="1891469"/>
            <a:ext cx="5315470" cy="4129503"/>
          </a:xfrm>
        </p:spPr>
        <p:txBody>
          <a:bodyPr>
            <a:normAutofit/>
          </a:bodyPr>
          <a:lstStyle/>
          <a:p>
            <a:pPr marL="0" indent="0" fontAlgn="base">
              <a:spcBef>
                <a:spcPts val="600"/>
              </a:spcBef>
              <a:spcAft>
                <a:spcPts val="300"/>
              </a:spcAft>
              <a:buSzPts val="1000"/>
              <a:buNone/>
              <a:tabLst>
                <a:tab pos="182880" algn="l"/>
              </a:tabLst>
            </a:pPr>
            <a:r>
              <a:rPr lang="en-US" sz="2000" b="1" i="1" u="none" strike="noStrike" dirty="0">
                <a:ln>
                  <a:noFill/>
                </a:ln>
                <a:effectLst>
                  <a:outerShdw sx="0" sy="0">
                    <a:srgbClr val="000000"/>
                  </a:outerShdw>
                </a:effectLst>
                <a:latin typeface="Times New Roman" panose="02020603050405020304" pitchFamily="18" charset="0"/>
              </a:rPr>
              <a:t>Data Preprocessing</a:t>
            </a:r>
            <a:endParaRPr lang="en-IN" sz="2000" b="1" i="1" dirty="0">
              <a:effectLst>
                <a:outerShdw sx="0" sy="0">
                  <a:srgbClr val="000000"/>
                </a:outerShdw>
              </a:effectLst>
              <a:latin typeface="Times New Roman" panose="02020603050405020304" pitchFamily="18" charset="0"/>
            </a:endParaRPr>
          </a:p>
          <a:p>
            <a:pPr marL="0" indent="0" fontAlgn="base">
              <a:spcBef>
                <a:spcPts val="600"/>
              </a:spcBef>
              <a:spcAft>
                <a:spcPts val="300"/>
              </a:spcAft>
              <a:buSzPts val="1000"/>
              <a:buNone/>
              <a:tabLst>
                <a:tab pos="182880" algn="l"/>
              </a:tabLst>
            </a:pPr>
            <a:r>
              <a:rPr lang="en-IN" sz="2000" spc="-5" dirty="0">
                <a:effectLst/>
                <a:latin typeface="Times New Roman" panose="02020603050405020304" pitchFamily="18" charset="0"/>
                <a:ea typeface="SimSun" panose="02010600030101010101" pitchFamily="2" charset="-122"/>
              </a:rPr>
              <a:t>Data </a:t>
            </a:r>
            <a:r>
              <a:rPr lang="en-IN" sz="2000" spc="-5" dirty="0" err="1">
                <a:effectLst/>
                <a:latin typeface="Times New Roman" panose="02020603050405020304" pitchFamily="18" charset="0"/>
                <a:ea typeface="SimSun" panose="02010600030101010101" pitchFamily="2" charset="-122"/>
              </a:rPr>
              <a:t>preprocessing</a:t>
            </a:r>
            <a:r>
              <a:rPr lang="en-IN" sz="2000" spc="-5" dirty="0">
                <a:effectLst/>
                <a:latin typeface="Times New Roman" panose="02020603050405020304" pitchFamily="18" charset="0"/>
                <a:ea typeface="SimSun" panose="02010600030101010101" pitchFamily="2" charset="-122"/>
              </a:rPr>
              <a:t> is a crucial step to ensure the quality of the Twitter data for effective sentiment analysis. The </a:t>
            </a:r>
            <a:r>
              <a:rPr lang="en-IN" sz="2000" spc="-5" dirty="0" err="1">
                <a:effectLst/>
                <a:latin typeface="Times New Roman" panose="02020603050405020304" pitchFamily="18" charset="0"/>
                <a:ea typeface="SimSun" panose="02010600030101010101" pitchFamily="2" charset="-122"/>
              </a:rPr>
              <a:t>preprocessing</a:t>
            </a:r>
            <a:r>
              <a:rPr lang="en-IN" sz="2000" spc="-5" dirty="0">
                <a:effectLst/>
                <a:latin typeface="Times New Roman" panose="02020603050405020304" pitchFamily="18" charset="0"/>
                <a:ea typeface="SimSun" panose="02010600030101010101" pitchFamily="2" charset="-122"/>
              </a:rPr>
              <a:t> steps include:</a:t>
            </a:r>
          </a:p>
          <a:p>
            <a:pPr algn="just">
              <a:lnSpc>
                <a:spcPct val="95000"/>
              </a:lnSpc>
              <a:spcAft>
                <a:spcPts val="600"/>
              </a:spcAft>
              <a:buSzPts val="1000"/>
              <a:tabLst>
                <a:tab pos="182880" algn="l"/>
                <a:tab pos="182880" algn="l"/>
                <a:tab pos="457200" algn="l"/>
              </a:tabLst>
            </a:pPr>
            <a:r>
              <a:rPr lang="en-IN" sz="2000" spc="-5" dirty="0">
                <a:effectLst/>
                <a:latin typeface="Times New Roman" panose="02020603050405020304" pitchFamily="18" charset="0"/>
                <a:ea typeface="SimSun" panose="02010600030101010101" pitchFamily="2" charset="-122"/>
              </a:rPr>
              <a:t>Text Cleaning: Removal of mentions, URLs, and non-alphabetic characters from the tweets.</a:t>
            </a:r>
          </a:p>
          <a:p>
            <a:pPr algn="just">
              <a:lnSpc>
                <a:spcPct val="95000"/>
              </a:lnSpc>
              <a:spcAft>
                <a:spcPts val="600"/>
              </a:spcAft>
              <a:buSzPts val="1000"/>
              <a:tabLst>
                <a:tab pos="182880" algn="l"/>
                <a:tab pos="182880" algn="l"/>
                <a:tab pos="457200" algn="l"/>
              </a:tabLst>
            </a:pPr>
            <a:r>
              <a:rPr lang="en-IN" sz="2000" spc="-5" dirty="0" err="1">
                <a:effectLst/>
                <a:latin typeface="Times New Roman" panose="02020603050405020304" pitchFamily="18" charset="0"/>
                <a:ea typeface="SimSun" panose="02010600030101010101" pitchFamily="2" charset="-122"/>
              </a:rPr>
              <a:t>Stopword</a:t>
            </a:r>
            <a:r>
              <a:rPr lang="en-IN" sz="2000" spc="-5" dirty="0">
                <a:effectLst/>
                <a:latin typeface="Times New Roman" panose="02020603050405020304" pitchFamily="18" charset="0"/>
                <a:ea typeface="SimSun" panose="02010600030101010101" pitchFamily="2" charset="-122"/>
              </a:rPr>
              <a:t> Removal: Elimination of common and custom </a:t>
            </a:r>
            <a:r>
              <a:rPr lang="en-IN" sz="2000" spc="-5" dirty="0" err="1">
                <a:effectLst/>
                <a:latin typeface="Times New Roman" panose="02020603050405020304" pitchFamily="18" charset="0"/>
                <a:ea typeface="SimSun" panose="02010600030101010101" pitchFamily="2" charset="-122"/>
              </a:rPr>
              <a:t>stopwords</a:t>
            </a:r>
            <a:r>
              <a:rPr lang="en-IN" sz="2000" spc="-5" dirty="0">
                <a:effectLst/>
                <a:latin typeface="Times New Roman" panose="02020603050405020304" pitchFamily="18" charset="0"/>
                <a:ea typeface="SimSun" panose="02010600030101010101" pitchFamily="2" charset="-122"/>
              </a:rPr>
              <a:t> to filter out noise.</a:t>
            </a:r>
          </a:p>
        </p:txBody>
      </p:sp>
      <p:sp>
        <p:nvSpPr>
          <p:cNvPr id="5" name="Content Placeholder 2">
            <a:extLst>
              <a:ext uri="{FF2B5EF4-FFF2-40B4-BE49-F238E27FC236}">
                <a16:creationId xmlns:a16="http://schemas.microsoft.com/office/drawing/2014/main" id="{2EC4AD34-5991-05F5-69E3-134978CDADBF}"/>
              </a:ext>
            </a:extLst>
          </p:cNvPr>
          <p:cNvSpPr txBox="1">
            <a:spLocks/>
          </p:cNvSpPr>
          <p:nvPr/>
        </p:nvSpPr>
        <p:spPr>
          <a:xfrm>
            <a:off x="838200" y="3922543"/>
            <a:ext cx="10515600" cy="130477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dirty="0"/>
          </a:p>
        </p:txBody>
      </p:sp>
      <p:pic>
        <p:nvPicPr>
          <p:cNvPr id="8" name="Picture 7">
            <a:extLst>
              <a:ext uri="{FF2B5EF4-FFF2-40B4-BE49-F238E27FC236}">
                <a16:creationId xmlns:a16="http://schemas.microsoft.com/office/drawing/2014/main" id="{69DE1091-1799-E9EE-59B2-0FC6A72E4082}"/>
              </a:ext>
            </a:extLst>
          </p:cNvPr>
          <p:cNvPicPr>
            <a:picLocks noChangeAspect="1"/>
          </p:cNvPicPr>
          <p:nvPr/>
        </p:nvPicPr>
        <p:blipFill>
          <a:blip r:embed="rId2"/>
          <a:stretch>
            <a:fillRect/>
          </a:stretch>
        </p:blipFill>
        <p:spPr>
          <a:xfrm>
            <a:off x="783103" y="888103"/>
            <a:ext cx="7772400" cy="378116"/>
          </a:xfrm>
          <a:prstGeom prst="rect">
            <a:avLst/>
          </a:prstGeom>
        </p:spPr>
      </p:pic>
      <p:pic>
        <p:nvPicPr>
          <p:cNvPr id="1028" name="Picture 8" descr="A white rectangular sign with red green and blue text&#10;&#10;Description automatically generated">
            <a:extLst>
              <a:ext uri="{FF2B5EF4-FFF2-40B4-BE49-F238E27FC236}">
                <a16:creationId xmlns:a16="http://schemas.microsoft.com/office/drawing/2014/main" id="{61DE71F4-D17D-FE5F-EDFC-DA2AD3C653E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7096" y="1321261"/>
            <a:ext cx="5652125" cy="1139729"/>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2" descr="A screenshot of a computer&#10;&#10;Description automatically generated">
            <a:extLst>
              <a:ext uri="{FF2B5EF4-FFF2-40B4-BE49-F238E27FC236}">
                <a16:creationId xmlns:a16="http://schemas.microsoft.com/office/drawing/2014/main" id="{823D266D-9EA2-E4EE-6D4B-660F1FB64D3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40524" y="2122210"/>
            <a:ext cx="5652123" cy="2186418"/>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3" descr="A computer screen shot of a computer code&#10;&#10;Description automatically generated">
            <a:extLst>
              <a:ext uri="{FF2B5EF4-FFF2-40B4-BE49-F238E27FC236}">
                <a16:creationId xmlns:a16="http://schemas.microsoft.com/office/drawing/2014/main" id="{CC20944E-28E6-DB19-703B-B97D3EC32AB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0" y="3564727"/>
            <a:ext cx="5655033" cy="1633999"/>
          </a:xfrm>
          <a:prstGeom prst="rect">
            <a:avLst/>
          </a:prstGeom>
          <a:noFill/>
          <a:extLst>
            <a:ext uri="{909E8E84-426E-40DD-AFC4-6F175D3DCCD1}">
              <a14:hiddenFill xmlns:a14="http://schemas.microsoft.com/office/drawing/2010/main">
                <a:solidFill>
                  <a:srgbClr val="FFFFFF"/>
                </a:solidFill>
              </a14:hiddenFill>
            </a:ext>
          </a:extLst>
        </p:spPr>
      </p:pic>
      <p:pic>
        <p:nvPicPr>
          <p:cNvPr id="1025" name="Picture 6" descr="A screenshot of a computer&#10;&#10;Description automatically generated">
            <a:extLst>
              <a:ext uri="{FF2B5EF4-FFF2-40B4-BE49-F238E27FC236}">
                <a16:creationId xmlns:a16="http://schemas.microsoft.com/office/drawing/2014/main" id="{15F82EF2-DD13-DB5C-0835-518E3A3567F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40524" y="5122037"/>
            <a:ext cx="5657938" cy="149444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5">
            <a:extLst>
              <a:ext uri="{FF2B5EF4-FFF2-40B4-BE49-F238E27FC236}">
                <a16:creationId xmlns:a16="http://schemas.microsoft.com/office/drawing/2014/main" id="{D3E0EC84-11E6-31F1-855F-2D88699AF635}"/>
              </a:ext>
            </a:extLst>
          </p:cNvPr>
          <p:cNvSpPr>
            <a:spLocks noChangeArrowheads="1"/>
          </p:cNvSpPr>
          <p:nvPr/>
        </p:nvSpPr>
        <p:spPr bwMode="auto">
          <a:xfrm>
            <a:off x="6153670" y="1265807"/>
            <a:ext cx="16480396" cy="8373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10" name="Rectangle 6">
            <a:extLst>
              <a:ext uri="{FF2B5EF4-FFF2-40B4-BE49-F238E27FC236}">
                <a16:creationId xmlns:a16="http://schemas.microsoft.com/office/drawing/2014/main" id="{32A2A817-856D-E84E-51E8-1DD20F260387}"/>
              </a:ext>
            </a:extLst>
          </p:cNvPr>
          <p:cNvSpPr>
            <a:spLocks noChangeArrowheads="1"/>
          </p:cNvSpPr>
          <p:nvPr/>
        </p:nvSpPr>
        <p:spPr bwMode="auto">
          <a:xfrm>
            <a:off x="6153670" y="2345306"/>
            <a:ext cx="1648039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11" name="Rectangle 7">
            <a:extLst>
              <a:ext uri="{FF2B5EF4-FFF2-40B4-BE49-F238E27FC236}">
                <a16:creationId xmlns:a16="http://schemas.microsoft.com/office/drawing/2014/main" id="{01B60494-587F-C105-3FB0-3F21C947A3B8}"/>
              </a:ext>
            </a:extLst>
          </p:cNvPr>
          <p:cNvSpPr>
            <a:spLocks noChangeArrowheads="1"/>
          </p:cNvSpPr>
          <p:nvPr/>
        </p:nvSpPr>
        <p:spPr bwMode="auto">
          <a:xfrm>
            <a:off x="6153670" y="3539106"/>
            <a:ext cx="1648039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12" name="Rectangle 8">
            <a:extLst>
              <a:ext uri="{FF2B5EF4-FFF2-40B4-BE49-F238E27FC236}">
                <a16:creationId xmlns:a16="http://schemas.microsoft.com/office/drawing/2014/main" id="{7C94F5BA-1CF7-199B-71B9-6952941415D2}"/>
              </a:ext>
            </a:extLst>
          </p:cNvPr>
          <p:cNvSpPr>
            <a:spLocks noChangeArrowheads="1"/>
          </p:cNvSpPr>
          <p:nvPr/>
        </p:nvSpPr>
        <p:spPr bwMode="auto">
          <a:xfrm>
            <a:off x="6153670" y="3539106"/>
            <a:ext cx="1648039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39306065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ACBA4-9B62-0A9C-63AB-8CFFA85ABF02}"/>
              </a:ext>
            </a:extLst>
          </p:cNvPr>
          <p:cNvSpPr>
            <a:spLocks noGrp="1"/>
          </p:cNvSpPr>
          <p:nvPr>
            <p:ph type="title"/>
          </p:nvPr>
        </p:nvSpPr>
        <p:spPr>
          <a:xfrm>
            <a:off x="838200" y="365126"/>
            <a:ext cx="10515600" cy="664358"/>
          </a:xfrm>
        </p:spPr>
        <p:txBody>
          <a:bodyPr>
            <a:normAutofit/>
          </a:bodyPr>
          <a:lstStyle/>
          <a:p>
            <a:r>
              <a:rPr lang="en-US" sz="3200" b="1" dirty="0"/>
              <a:t>Approach &amp; Implementation</a:t>
            </a:r>
          </a:p>
        </p:txBody>
      </p:sp>
      <p:sp>
        <p:nvSpPr>
          <p:cNvPr id="3" name="Content Placeholder 2">
            <a:extLst>
              <a:ext uri="{FF2B5EF4-FFF2-40B4-BE49-F238E27FC236}">
                <a16:creationId xmlns:a16="http://schemas.microsoft.com/office/drawing/2014/main" id="{BE1C47CC-A7B8-F18E-FFE9-0A820AAB5A47}"/>
              </a:ext>
            </a:extLst>
          </p:cNvPr>
          <p:cNvSpPr>
            <a:spLocks noGrp="1"/>
          </p:cNvSpPr>
          <p:nvPr>
            <p:ph idx="1"/>
          </p:nvPr>
        </p:nvSpPr>
        <p:spPr>
          <a:xfrm>
            <a:off x="442779" y="1891469"/>
            <a:ext cx="5315470" cy="4129503"/>
          </a:xfrm>
        </p:spPr>
        <p:txBody>
          <a:bodyPr>
            <a:normAutofit/>
          </a:bodyPr>
          <a:lstStyle/>
          <a:p>
            <a:pPr marL="0" indent="0" fontAlgn="base">
              <a:spcBef>
                <a:spcPts val="600"/>
              </a:spcBef>
              <a:spcAft>
                <a:spcPts val="300"/>
              </a:spcAft>
              <a:buSzPts val="1000"/>
              <a:buNone/>
              <a:tabLst>
                <a:tab pos="182880" algn="l"/>
              </a:tabLst>
            </a:pPr>
            <a:r>
              <a:rPr lang="en-IN" sz="2400" b="1" i="1" u="none" strike="noStrike" dirty="0">
                <a:ln>
                  <a:noFill/>
                </a:ln>
                <a:effectLst>
                  <a:outerShdw sx="0" sy="0">
                    <a:srgbClr val="000000"/>
                  </a:outerShdw>
                </a:effectLst>
                <a:latin typeface="Times New Roman" panose="02020603050405020304" pitchFamily="18" charset="0"/>
              </a:rPr>
              <a:t>Sentiment </a:t>
            </a:r>
            <a:r>
              <a:rPr lang="en-IN" sz="2400" b="1" i="1" u="none" strike="noStrike" dirty="0" err="1">
                <a:ln>
                  <a:noFill/>
                </a:ln>
                <a:effectLst>
                  <a:outerShdw sx="0" sy="0">
                    <a:srgbClr val="000000"/>
                  </a:outerShdw>
                </a:effectLst>
                <a:latin typeface="Times New Roman" panose="02020603050405020304" pitchFamily="18" charset="0"/>
              </a:rPr>
              <a:t>Labeling</a:t>
            </a:r>
            <a:endParaRPr lang="en-IN" sz="2400" b="1" i="1" u="none" strike="noStrike" dirty="0">
              <a:ln>
                <a:noFill/>
              </a:ln>
              <a:effectLst>
                <a:outerShdw sx="0" sy="0">
                  <a:srgbClr val="000000"/>
                </a:outerShdw>
              </a:effectLst>
              <a:latin typeface="Times New Roman" panose="02020603050405020304" pitchFamily="18" charset="0"/>
            </a:endParaRPr>
          </a:p>
          <a:p>
            <a:pPr marL="365760" indent="-182880" algn="just">
              <a:lnSpc>
                <a:spcPct val="95000"/>
              </a:lnSpc>
              <a:spcAft>
                <a:spcPts val="600"/>
              </a:spcAft>
              <a:tabLst>
                <a:tab pos="182880" algn="l"/>
              </a:tabLst>
            </a:pPr>
            <a:r>
              <a:rPr lang="en-US" sz="2000" spc="-5" dirty="0">
                <a:effectLst/>
                <a:latin typeface="Times New Roman" panose="02020603050405020304" pitchFamily="18" charset="0"/>
                <a:ea typeface="SimSun" panose="02010600030101010101" pitchFamily="2" charset="-122"/>
              </a:rPr>
              <a:t>A three-class sentiment labeling scheme was adopted for supervised learning: 0 for negative, 1 for neutral, and 2 for positive sentiment.</a:t>
            </a:r>
            <a:endParaRPr lang="en-IN" sz="2000" spc="-5" dirty="0">
              <a:latin typeface="Times New Roman" panose="02020603050405020304" pitchFamily="18" charset="0"/>
              <a:ea typeface="SimSun" panose="02010600030101010101" pitchFamily="2" charset="-122"/>
            </a:endParaRPr>
          </a:p>
          <a:p>
            <a:pPr marL="182880" indent="0" algn="just">
              <a:lnSpc>
                <a:spcPct val="95000"/>
              </a:lnSpc>
              <a:spcAft>
                <a:spcPts val="600"/>
              </a:spcAft>
              <a:buNone/>
              <a:tabLst>
                <a:tab pos="182880" algn="l"/>
              </a:tabLst>
            </a:pPr>
            <a:endParaRPr lang="en-US" sz="2000" spc="-5" dirty="0">
              <a:effectLst/>
              <a:latin typeface="Times New Roman" panose="02020603050405020304" pitchFamily="18" charset="0"/>
              <a:ea typeface="SimSun" panose="02010600030101010101" pitchFamily="2" charset="-122"/>
            </a:endParaRPr>
          </a:p>
        </p:txBody>
      </p:sp>
      <p:sp>
        <p:nvSpPr>
          <p:cNvPr id="5" name="Content Placeholder 2">
            <a:extLst>
              <a:ext uri="{FF2B5EF4-FFF2-40B4-BE49-F238E27FC236}">
                <a16:creationId xmlns:a16="http://schemas.microsoft.com/office/drawing/2014/main" id="{2EC4AD34-5991-05F5-69E3-134978CDADBF}"/>
              </a:ext>
            </a:extLst>
          </p:cNvPr>
          <p:cNvSpPr txBox="1">
            <a:spLocks/>
          </p:cNvSpPr>
          <p:nvPr/>
        </p:nvSpPr>
        <p:spPr>
          <a:xfrm>
            <a:off x="838200" y="3922543"/>
            <a:ext cx="10515600" cy="130477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dirty="0"/>
          </a:p>
        </p:txBody>
      </p:sp>
      <p:pic>
        <p:nvPicPr>
          <p:cNvPr id="8" name="Picture 7">
            <a:extLst>
              <a:ext uri="{FF2B5EF4-FFF2-40B4-BE49-F238E27FC236}">
                <a16:creationId xmlns:a16="http://schemas.microsoft.com/office/drawing/2014/main" id="{69DE1091-1799-E9EE-59B2-0FC6A72E4082}"/>
              </a:ext>
            </a:extLst>
          </p:cNvPr>
          <p:cNvPicPr>
            <a:picLocks noChangeAspect="1"/>
          </p:cNvPicPr>
          <p:nvPr/>
        </p:nvPicPr>
        <p:blipFill>
          <a:blip r:embed="rId2"/>
          <a:stretch>
            <a:fillRect/>
          </a:stretch>
        </p:blipFill>
        <p:spPr>
          <a:xfrm>
            <a:off x="783103" y="888103"/>
            <a:ext cx="7772400" cy="378116"/>
          </a:xfrm>
          <a:prstGeom prst="rect">
            <a:avLst/>
          </a:prstGeom>
        </p:spPr>
      </p:pic>
      <p:sp>
        <p:nvSpPr>
          <p:cNvPr id="9" name="Rectangle 5">
            <a:extLst>
              <a:ext uri="{FF2B5EF4-FFF2-40B4-BE49-F238E27FC236}">
                <a16:creationId xmlns:a16="http://schemas.microsoft.com/office/drawing/2014/main" id="{D3E0EC84-11E6-31F1-855F-2D88699AF635}"/>
              </a:ext>
            </a:extLst>
          </p:cNvPr>
          <p:cNvSpPr>
            <a:spLocks noChangeArrowheads="1"/>
          </p:cNvSpPr>
          <p:nvPr/>
        </p:nvSpPr>
        <p:spPr bwMode="auto">
          <a:xfrm>
            <a:off x="6153670" y="1265807"/>
            <a:ext cx="16480396" cy="8373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10" name="Rectangle 6">
            <a:extLst>
              <a:ext uri="{FF2B5EF4-FFF2-40B4-BE49-F238E27FC236}">
                <a16:creationId xmlns:a16="http://schemas.microsoft.com/office/drawing/2014/main" id="{32A2A817-856D-E84E-51E8-1DD20F260387}"/>
              </a:ext>
            </a:extLst>
          </p:cNvPr>
          <p:cNvSpPr>
            <a:spLocks noChangeArrowheads="1"/>
          </p:cNvSpPr>
          <p:nvPr/>
        </p:nvSpPr>
        <p:spPr bwMode="auto">
          <a:xfrm>
            <a:off x="6153670" y="2345306"/>
            <a:ext cx="1648039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11" name="Rectangle 7">
            <a:extLst>
              <a:ext uri="{FF2B5EF4-FFF2-40B4-BE49-F238E27FC236}">
                <a16:creationId xmlns:a16="http://schemas.microsoft.com/office/drawing/2014/main" id="{01B60494-587F-C105-3FB0-3F21C947A3B8}"/>
              </a:ext>
            </a:extLst>
          </p:cNvPr>
          <p:cNvSpPr>
            <a:spLocks noChangeArrowheads="1"/>
          </p:cNvSpPr>
          <p:nvPr/>
        </p:nvSpPr>
        <p:spPr bwMode="auto">
          <a:xfrm>
            <a:off x="6153670" y="3539106"/>
            <a:ext cx="1648039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12" name="Rectangle 8">
            <a:extLst>
              <a:ext uri="{FF2B5EF4-FFF2-40B4-BE49-F238E27FC236}">
                <a16:creationId xmlns:a16="http://schemas.microsoft.com/office/drawing/2014/main" id="{7C94F5BA-1CF7-199B-71B9-6952941415D2}"/>
              </a:ext>
            </a:extLst>
          </p:cNvPr>
          <p:cNvSpPr>
            <a:spLocks noChangeArrowheads="1"/>
          </p:cNvSpPr>
          <p:nvPr/>
        </p:nvSpPr>
        <p:spPr bwMode="auto">
          <a:xfrm>
            <a:off x="6153670" y="3539106"/>
            <a:ext cx="1648039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4" name="TextBox 3">
            <a:extLst>
              <a:ext uri="{FF2B5EF4-FFF2-40B4-BE49-F238E27FC236}">
                <a16:creationId xmlns:a16="http://schemas.microsoft.com/office/drawing/2014/main" id="{6077CB2C-4775-6A59-7FF2-07E253C42CE4}"/>
              </a:ext>
            </a:extLst>
          </p:cNvPr>
          <p:cNvSpPr txBox="1"/>
          <p:nvPr/>
        </p:nvSpPr>
        <p:spPr>
          <a:xfrm>
            <a:off x="310802" y="3737839"/>
            <a:ext cx="5447448" cy="2906950"/>
          </a:xfrm>
          <a:prstGeom prst="rect">
            <a:avLst/>
          </a:prstGeom>
          <a:noFill/>
        </p:spPr>
        <p:txBody>
          <a:bodyPr wrap="square" rtlCol="0">
            <a:spAutoFit/>
          </a:bodyPr>
          <a:lstStyle/>
          <a:p>
            <a:pPr marL="182880" indent="0" algn="just">
              <a:lnSpc>
                <a:spcPct val="95000"/>
              </a:lnSpc>
              <a:spcAft>
                <a:spcPts val="600"/>
              </a:spcAft>
              <a:buNone/>
              <a:tabLst>
                <a:tab pos="182880" algn="l"/>
              </a:tabLst>
            </a:pPr>
            <a:r>
              <a:rPr lang="en-IN" sz="2000" b="1" i="1" u="none" strike="noStrike" dirty="0">
                <a:ln>
                  <a:noFill/>
                </a:ln>
                <a:effectLst>
                  <a:outerShdw sx="0" sy="0">
                    <a:srgbClr val="000000"/>
                  </a:outerShdw>
                </a:effectLst>
                <a:latin typeface="Times New Roman" panose="02020603050405020304" pitchFamily="18" charset="0"/>
              </a:rPr>
              <a:t>Feature Extraction</a:t>
            </a:r>
          </a:p>
          <a:p>
            <a:pPr marL="800100" lvl="1" indent="-342900" algn="just">
              <a:lnSpc>
                <a:spcPct val="95000"/>
              </a:lnSpc>
              <a:spcAft>
                <a:spcPts val="600"/>
              </a:spcAft>
              <a:buSzPts val="1000"/>
              <a:buFont typeface="Symbol" pitchFamily="2" charset="2"/>
              <a:buChar char=""/>
              <a:tabLst>
                <a:tab pos="182880" algn="l"/>
                <a:tab pos="182880" algn="l"/>
                <a:tab pos="457200" algn="l"/>
              </a:tabLst>
            </a:pPr>
            <a:r>
              <a:rPr lang="en-IN" spc="-5" dirty="0">
                <a:effectLst/>
                <a:latin typeface="Times New Roman" panose="02020603050405020304" pitchFamily="18" charset="0"/>
                <a:ea typeface="SimSun" panose="02010600030101010101" pitchFamily="2" charset="-122"/>
              </a:rPr>
              <a:t>TF-IDF Vectorization: Utilization of TF-IDF (Term Frequency-Inverse Document Frequency) vectorization for converting </a:t>
            </a:r>
            <a:r>
              <a:rPr lang="en-IN" spc="-5" dirty="0" err="1">
                <a:effectLst/>
                <a:latin typeface="Times New Roman" panose="02020603050405020304" pitchFamily="18" charset="0"/>
                <a:ea typeface="SimSun" panose="02010600030101010101" pitchFamily="2" charset="-122"/>
              </a:rPr>
              <a:t>preprocessed</a:t>
            </a:r>
            <a:r>
              <a:rPr lang="en-IN" spc="-5" dirty="0">
                <a:effectLst/>
                <a:latin typeface="Times New Roman" panose="02020603050405020304" pitchFamily="18" charset="0"/>
                <a:ea typeface="SimSun" panose="02010600030101010101" pitchFamily="2" charset="-122"/>
              </a:rPr>
              <a:t> text data into numerical features, capturing term importance relative to the entire dataset.</a:t>
            </a:r>
          </a:p>
          <a:p>
            <a:pPr marL="800100" lvl="1" indent="-342900" algn="just">
              <a:lnSpc>
                <a:spcPct val="95000"/>
              </a:lnSpc>
              <a:spcAft>
                <a:spcPts val="600"/>
              </a:spcAft>
              <a:buSzPts val="1000"/>
              <a:buFont typeface="Symbol" pitchFamily="2" charset="2"/>
              <a:buChar char=""/>
              <a:tabLst>
                <a:tab pos="182880" algn="l"/>
                <a:tab pos="182880" algn="l"/>
                <a:tab pos="457200" algn="l"/>
              </a:tabLst>
            </a:pPr>
            <a:r>
              <a:rPr lang="en-IN" spc="-5" dirty="0">
                <a:effectLst/>
                <a:latin typeface="Times New Roman" panose="02020603050405020304" pitchFamily="18" charset="0"/>
                <a:ea typeface="SimSun" panose="02010600030101010101" pitchFamily="2" charset="-122"/>
              </a:rPr>
              <a:t>VADER Sentiment Analysis: Integration of the VADER tool for sentiment analysis, assigning compound scores to tweets based on predefined thresholds.</a:t>
            </a:r>
          </a:p>
        </p:txBody>
      </p:sp>
      <p:pic>
        <p:nvPicPr>
          <p:cNvPr id="6" name="Picture 5" descr="A screenshot of a computer&#10;&#10;Description automatically generated">
            <a:extLst>
              <a:ext uri="{FF2B5EF4-FFF2-40B4-BE49-F238E27FC236}">
                <a16:creationId xmlns:a16="http://schemas.microsoft.com/office/drawing/2014/main" id="{F2AB690C-D945-7120-1BC4-5A6AB669D17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96000" y="1321759"/>
            <a:ext cx="4689030" cy="1401120"/>
          </a:xfrm>
          <a:prstGeom prst="rect">
            <a:avLst/>
          </a:prstGeom>
        </p:spPr>
      </p:pic>
      <p:pic>
        <p:nvPicPr>
          <p:cNvPr id="7" name="Picture 6" descr="A screenshot of a computer code&#10;&#10;Description automatically generated">
            <a:extLst>
              <a:ext uri="{FF2B5EF4-FFF2-40B4-BE49-F238E27FC236}">
                <a16:creationId xmlns:a16="http://schemas.microsoft.com/office/drawing/2014/main" id="{B3BF5C88-43C0-6671-2A98-5D7EA6C251F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53670" y="2656348"/>
            <a:ext cx="4689030" cy="1810628"/>
          </a:xfrm>
          <a:prstGeom prst="rect">
            <a:avLst/>
          </a:prstGeom>
        </p:spPr>
      </p:pic>
      <p:pic>
        <p:nvPicPr>
          <p:cNvPr id="13" name="Picture 12" descr="A screenshot of a computer&#10;&#10;Description automatically generated">
            <a:extLst>
              <a:ext uri="{FF2B5EF4-FFF2-40B4-BE49-F238E27FC236}">
                <a16:creationId xmlns:a16="http://schemas.microsoft.com/office/drawing/2014/main" id="{A732B893-5395-C254-CB8D-6E21E949C27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153670" y="4422099"/>
            <a:ext cx="4701386" cy="2227823"/>
          </a:xfrm>
          <a:prstGeom prst="rect">
            <a:avLst/>
          </a:prstGeom>
        </p:spPr>
      </p:pic>
    </p:spTree>
    <p:extLst>
      <p:ext uri="{BB962C8B-B14F-4D97-AF65-F5344CB8AC3E}">
        <p14:creationId xmlns:p14="http://schemas.microsoft.com/office/powerpoint/2010/main" val="8028733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ACBA4-9B62-0A9C-63AB-8CFFA85ABF02}"/>
              </a:ext>
            </a:extLst>
          </p:cNvPr>
          <p:cNvSpPr>
            <a:spLocks noGrp="1"/>
          </p:cNvSpPr>
          <p:nvPr>
            <p:ph type="title"/>
          </p:nvPr>
        </p:nvSpPr>
        <p:spPr>
          <a:xfrm>
            <a:off x="838200" y="365126"/>
            <a:ext cx="10515600" cy="664358"/>
          </a:xfrm>
        </p:spPr>
        <p:txBody>
          <a:bodyPr>
            <a:normAutofit/>
          </a:bodyPr>
          <a:lstStyle/>
          <a:p>
            <a:r>
              <a:rPr lang="en-US" sz="3200" b="1" dirty="0"/>
              <a:t>Approach &amp; Implementation</a:t>
            </a:r>
          </a:p>
        </p:txBody>
      </p:sp>
      <p:sp>
        <p:nvSpPr>
          <p:cNvPr id="5" name="Content Placeholder 2">
            <a:extLst>
              <a:ext uri="{FF2B5EF4-FFF2-40B4-BE49-F238E27FC236}">
                <a16:creationId xmlns:a16="http://schemas.microsoft.com/office/drawing/2014/main" id="{2EC4AD34-5991-05F5-69E3-134978CDADBF}"/>
              </a:ext>
            </a:extLst>
          </p:cNvPr>
          <p:cNvSpPr txBox="1">
            <a:spLocks/>
          </p:cNvSpPr>
          <p:nvPr/>
        </p:nvSpPr>
        <p:spPr>
          <a:xfrm>
            <a:off x="838200" y="3922543"/>
            <a:ext cx="10515600" cy="130477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dirty="0"/>
          </a:p>
        </p:txBody>
      </p:sp>
      <p:pic>
        <p:nvPicPr>
          <p:cNvPr id="8" name="Picture 7">
            <a:extLst>
              <a:ext uri="{FF2B5EF4-FFF2-40B4-BE49-F238E27FC236}">
                <a16:creationId xmlns:a16="http://schemas.microsoft.com/office/drawing/2014/main" id="{69DE1091-1799-E9EE-59B2-0FC6A72E4082}"/>
              </a:ext>
            </a:extLst>
          </p:cNvPr>
          <p:cNvPicPr>
            <a:picLocks noChangeAspect="1"/>
          </p:cNvPicPr>
          <p:nvPr/>
        </p:nvPicPr>
        <p:blipFill>
          <a:blip r:embed="rId2"/>
          <a:stretch>
            <a:fillRect/>
          </a:stretch>
        </p:blipFill>
        <p:spPr>
          <a:xfrm>
            <a:off x="783103" y="888103"/>
            <a:ext cx="7772400" cy="378116"/>
          </a:xfrm>
          <a:prstGeom prst="rect">
            <a:avLst/>
          </a:prstGeom>
        </p:spPr>
      </p:pic>
      <p:sp>
        <p:nvSpPr>
          <p:cNvPr id="9" name="Rectangle 5">
            <a:extLst>
              <a:ext uri="{FF2B5EF4-FFF2-40B4-BE49-F238E27FC236}">
                <a16:creationId xmlns:a16="http://schemas.microsoft.com/office/drawing/2014/main" id="{D3E0EC84-11E6-31F1-855F-2D88699AF635}"/>
              </a:ext>
            </a:extLst>
          </p:cNvPr>
          <p:cNvSpPr>
            <a:spLocks noChangeArrowheads="1"/>
          </p:cNvSpPr>
          <p:nvPr/>
        </p:nvSpPr>
        <p:spPr bwMode="auto">
          <a:xfrm>
            <a:off x="6153670" y="1265807"/>
            <a:ext cx="16480396" cy="8373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10" name="Rectangle 6">
            <a:extLst>
              <a:ext uri="{FF2B5EF4-FFF2-40B4-BE49-F238E27FC236}">
                <a16:creationId xmlns:a16="http://schemas.microsoft.com/office/drawing/2014/main" id="{32A2A817-856D-E84E-51E8-1DD20F260387}"/>
              </a:ext>
            </a:extLst>
          </p:cNvPr>
          <p:cNvSpPr>
            <a:spLocks noChangeArrowheads="1"/>
          </p:cNvSpPr>
          <p:nvPr/>
        </p:nvSpPr>
        <p:spPr bwMode="auto">
          <a:xfrm>
            <a:off x="6153670" y="2345306"/>
            <a:ext cx="1648039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11" name="Rectangle 7">
            <a:extLst>
              <a:ext uri="{FF2B5EF4-FFF2-40B4-BE49-F238E27FC236}">
                <a16:creationId xmlns:a16="http://schemas.microsoft.com/office/drawing/2014/main" id="{01B60494-587F-C105-3FB0-3F21C947A3B8}"/>
              </a:ext>
            </a:extLst>
          </p:cNvPr>
          <p:cNvSpPr>
            <a:spLocks noChangeArrowheads="1"/>
          </p:cNvSpPr>
          <p:nvPr/>
        </p:nvSpPr>
        <p:spPr bwMode="auto">
          <a:xfrm>
            <a:off x="6153670" y="3539106"/>
            <a:ext cx="1648039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12" name="Rectangle 8">
            <a:extLst>
              <a:ext uri="{FF2B5EF4-FFF2-40B4-BE49-F238E27FC236}">
                <a16:creationId xmlns:a16="http://schemas.microsoft.com/office/drawing/2014/main" id="{7C94F5BA-1CF7-199B-71B9-6952941415D2}"/>
              </a:ext>
            </a:extLst>
          </p:cNvPr>
          <p:cNvSpPr>
            <a:spLocks noChangeArrowheads="1"/>
          </p:cNvSpPr>
          <p:nvPr/>
        </p:nvSpPr>
        <p:spPr bwMode="auto">
          <a:xfrm>
            <a:off x="6153670" y="3539106"/>
            <a:ext cx="1648039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4" name="TextBox 3">
            <a:extLst>
              <a:ext uri="{FF2B5EF4-FFF2-40B4-BE49-F238E27FC236}">
                <a16:creationId xmlns:a16="http://schemas.microsoft.com/office/drawing/2014/main" id="{6077CB2C-4775-6A59-7FF2-07E253C42CE4}"/>
              </a:ext>
            </a:extLst>
          </p:cNvPr>
          <p:cNvSpPr txBox="1"/>
          <p:nvPr/>
        </p:nvSpPr>
        <p:spPr>
          <a:xfrm>
            <a:off x="310801" y="1321759"/>
            <a:ext cx="5459803" cy="5049075"/>
          </a:xfrm>
          <a:prstGeom prst="rect">
            <a:avLst/>
          </a:prstGeom>
          <a:noFill/>
        </p:spPr>
        <p:txBody>
          <a:bodyPr wrap="square" rtlCol="0">
            <a:spAutoFit/>
          </a:bodyPr>
          <a:lstStyle/>
          <a:p>
            <a:pPr fontAlgn="base">
              <a:spcBef>
                <a:spcPts val="600"/>
              </a:spcBef>
              <a:spcAft>
                <a:spcPts val="300"/>
              </a:spcAft>
              <a:buSzPts val="1000"/>
              <a:tabLst>
                <a:tab pos="182880" algn="l"/>
              </a:tabLst>
            </a:pPr>
            <a:r>
              <a:rPr lang="en-IN" b="1" i="1" u="none" strike="noStrike" dirty="0">
                <a:ln>
                  <a:noFill/>
                </a:ln>
                <a:effectLst>
                  <a:outerShdw sx="0" sy="0">
                    <a:srgbClr val="000000"/>
                  </a:outerShdw>
                </a:effectLst>
                <a:latin typeface="Times New Roman" panose="02020603050405020304" pitchFamily="18" charset="0"/>
              </a:rPr>
              <a:t>Model Selection</a:t>
            </a:r>
          </a:p>
          <a:p>
            <a:pPr algn="ctr"/>
            <a:r>
              <a:rPr lang="en-IN" dirty="0">
                <a:effectLst/>
                <a:latin typeface="Times New Roman" panose="02020603050405020304" pitchFamily="18" charset="0"/>
                <a:ea typeface="SimSun" panose="02010600030101010101" pitchFamily="2" charset="-122"/>
              </a:rPr>
              <a:t> </a:t>
            </a:r>
          </a:p>
          <a:p>
            <a:pPr marL="342900" indent="-342900" algn="just">
              <a:lnSpc>
                <a:spcPct val="95000"/>
              </a:lnSpc>
              <a:spcAft>
                <a:spcPts val="600"/>
              </a:spcAft>
              <a:buFont typeface="Symbol" pitchFamily="2" charset="2"/>
              <a:buChar char=""/>
              <a:tabLst>
                <a:tab pos="182880" algn="l"/>
              </a:tabLst>
            </a:pPr>
            <a:r>
              <a:rPr lang="en-US" sz="1800" dirty="0">
                <a:effectLst/>
                <a:latin typeface="Times New Roman" panose="02020603050405020304" pitchFamily="18" charset="0"/>
                <a:ea typeface="Times New Roman" panose="02020603050405020304" pitchFamily="18" charset="0"/>
              </a:rPr>
              <a:t>Naive Bayes is considered for its ability to handle high-dimensional data efficiently. The algorithm computes the probability of a tweet belonging to a particular sentiment class, making it particularly useful for quick and effective sentiment classification</a:t>
            </a:r>
            <a:r>
              <a:rPr lang="en-IN" spc="-5" dirty="0">
                <a:effectLst/>
                <a:latin typeface="Times New Roman" panose="02020603050405020304" pitchFamily="18" charset="0"/>
                <a:ea typeface="SimSun" panose="02010600030101010101" pitchFamily="2" charset="-122"/>
              </a:rPr>
              <a:t>.</a:t>
            </a:r>
          </a:p>
          <a:p>
            <a:pPr marL="342900" indent="-342900" algn="just">
              <a:lnSpc>
                <a:spcPct val="95000"/>
              </a:lnSpc>
              <a:spcAft>
                <a:spcPts val="600"/>
              </a:spcAft>
              <a:buFont typeface="Symbol" pitchFamily="2" charset="2"/>
              <a:buChar char=""/>
              <a:tabLst>
                <a:tab pos="182880" algn="l"/>
              </a:tabLst>
            </a:pPr>
            <a:r>
              <a:rPr lang="en-US" sz="1800" dirty="0">
                <a:effectLst/>
                <a:latin typeface="Times New Roman" panose="02020603050405020304" pitchFamily="18" charset="0"/>
                <a:ea typeface="Times New Roman" panose="02020603050405020304" pitchFamily="18" charset="0"/>
              </a:rPr>
              <a:t>Logistic Regression is chosen as it is suitable for modeling binary outcomes, making it applicable for sentiment classification tasks. Its ability to provide probabilities allows for a nuanced understanding of sentiment strength</a:t>
            </a:r>
            <a:r>
              <a:rPr lang="en-IN" spc="-5" dirty="0">
                <a:effectLst/>
                <a:latin typeface="Times New Roman" panose="02020603050405020304" pitchFamily="18" charset="0"/>
                <a:ea typeface="SimSun" panose="02010600030101010101" pitchFamily="2" charset="-122"/>
              </a:rPr>
              <a:t>.</a:t>
            </a:r>
          </a:p>
          <a:p>
            <a:pPr marL="342900" indent="-342900" algn="just">
              <a:lnSpc>
                <a:spcPct val="95000"/>
              </a:lnSpc>
              <a:spcAft>
                <a:spcPts val="600"/>
              </a:spcAft>
              <a:buFont typeface="Symbol" pitchFamily="2" charset="2"/>
              <a:buChar char=""/>
              <a:tabLst>
                <a:tab pos="182880" algn="l"/>
              </a:tabLst>
            </a:pPr>
            <a:r>
              <a:rPr lang="en-IN" sz="1800" dirty="0">
                <a:effectLst/>
                <a:latin typeface="Times New Roman" panose="02020603050405020304" pitchFamily="18" charset="0"/>
                <a:ea typeface="Times New Roman" panose="02020603050405020304" pitchFamily="18" charset="0"/>
              </a:rPr>
              <a:t>Decision Trees are employed for their ability to capture non-linear relationships in data. In sentiment analysis, they can uncover complex patterns that linear models might miss, providing a more comprehensive understanding of sentiment</a:t>
            </a:r>
            <a:r>
              <a:rPr lang="en-IN" spc="-5" dirty="0">
                <a:effectLst/>
                <a:latin typeface="Times New Roman" panose="02020603050405020304" pitchFamily="18" charset="0"/>
                <a:ea typeface="SimSun" panose="02010600030101010101" pitchFamily="2" charset="-122"/>
              </a:rPr>
              <a:t>.</a:t>
            </a:r>
          </a:p>
        </p:txBody>
      </p:sp>
      <p:pic>
        <p:nvPicPr>
          <p:cNvPr id="6" name="Picture 5" descr="A screenshot of a computer program&#10;&#10;Description automatically generated">
            <a:extLst>
              <a:ext uri="{FF2B5EF4-FFF2-40B4-BE49-F238E27FC236}">
                <a16:creationId xmlns:a16="http://schemas.microsoft.com/office/drawing/2014/main" id="{917DE007-7556-E0ED-94A1-61EA06AAB4D6}"/>
              </a:ext>
            </a:extLst>
          </p:cNvPr>
          <p:cNvPicPr>
            <a:picLocks noChangeAspect="1"/>
          </p:cNvPicPr>
          <p:nvPr/>
        </p:nvPicPr>
        <p:blipFill>
          <a:blip r:embed="rId3"/>
          <a:stretch>
            <a:fillRect/>
          </a:stretch>
        </p:blipFill>
        <p:spPr>
          <a:xfrm>
            <a:off x="6306067" y="1843696"/>
            <a:ext cx="5080000" cy="4527137"/>
          </a:xfrm>
          <a:prstGeom prst="rect">
            <a:avLst/>
          </a:prstGeom>
        </p:spPr>
      </p:pic>
    </p:spTree>
    <p:extLst>
      <p:ext uri="{BB962C8B-B14F-4D97-AF65-F5344CB8AC3E}">
        <p14:creationId xmlns:p14="http://schemas.microsoft.com/office/powerpoint/2010/main" val="111576743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5392</TotalTime>
  <Words>1590</Words>
  <Application>Microsoft Macintosh PowerPoint</Application>
  <PresentationFormat>Widescreen</PresentationFormat>
  <Paragraphs>118</Paragraphs>
  <Slides>27</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27</vt:i4>
      </vt:variant>
    </vt:vector>
  </HeadingPairs>
  <TitlesOfParts>
    <vt:vector size="34" baseType="lpstr">
      <vt:lpstr>Arial</vt:lpstr>
      <vt:lpstr>Calibri</vt:lpstr>
      <vt:lpstr>Calibri Light</vt:lpstr>
      <vt:lpstr>Söhne</vt:lpstr>
      <vt:lpstr>Symbol</vt:lpstr>
      <vt:lpstr>Times New Roman</vt:lpstr>
      <vt:lpstr>Office Theme</vt:lpstr>
      <vt:lpstr>Comparative Sentiment Analysis on Twitter Data</vt:lpstr>
      <vt:lpstr>Contents</vt:lpstr>
      <vt:lpstr>Introduction</vt:lpstr>
      <vt:lpstr>The dataset</vt:lpstr>
      <vt:lpstr>Problem Statement</vt:lpstr>
      <vt:lpstr>Objectives</vt:lpstr>
      <vt:lpstr>Approach &amp; Implementation</vt:lpstr>
      <vt:lpstr>Approach &amp; Implementation</vt:lpstr>
      <vt:lpstr>Approach &amp; Implementation</vt:lpstr>
      <vt:lpstr>Approach &amp; Implementation</vt:lpstr>
      <vt:lpstr>Approach &amp; Implementation</vt:lpstr>
      <vt:lpstr>Experiments &amp; Observations</vt:lpstr>
      <vt:lpstr>Experiments &amp; Observations</vt:lpstr>
      <vt:lpstr>Experiments &amp; Observations</vt:lpstr>
      <vt:lpstr>Experiments &amp; Observations</vt:lpstr>
      <vt:lpstr>Experiments &amp; Observations</vt:lpstr>
      <vt:lpstr>Experiments &amp; Observations</vt:lpstr>
      <vt:lpstr>Experiments &amp; Observations</vt:lpstr>
      <vt:lpstr>Experiments &amp; Observations</vt:lpstr>
      <vt:lpstr>Experiments &amp; Observations</vt:lpstr>
      <vt:lpstr>Observations</vt:lpstr>
      <vt:lpstr>Experiments &amp; Observations</vt:lpstr>
      <vt:lpstr>Experiments &amp; Observations</vt:lpstr>
      <vt:lpstr>User Interaction/ Demo</vt:lpstr>
      <vt:lpstr>Conclusions</vt:lpstr>
      <vt:lpstr>Roadmap</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Preprocessing on Heart Attack Risk Prediction Dataset</dc:title>
  <dc:creator>Vikas Kurella</dc:creator>
  <cp:lastModifiedBy>Vikas Kurella</cp:lastModifiedBy>
  <cp:revision>24</cp:revision>
  <dcterms:created xsi:type="dcterms:W3CDTF">2023-10-05T14:37:28Z</dcterms:created>
  <dcterms:modified xsi:type="dcterms:W3CDTF">2023-12-15T18:58:47Z</dcterms:modified>
</cp:coreProperties>
</file>